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Nuni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Nunito-bold.fntdata"/><Relationship Id="rId27" Type="http://schemas.openxmlformats.org/officeDocument/2006/relationships/font" Target="fonts/Nunit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Nunito-italic.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Nuni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64f4cd4bd6_1_1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g264f4cd4bd6_1_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68afd30d79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g268afd30d79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68afd30d79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g268afd30d79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68afd30d79_0_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g268afd30d79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68afd30d79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268afd30d79_0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68afd30d79_0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268afd30d79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c0fa66225f_0_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g2c0fa66225f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6b35367bc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6b35367bc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c0fa66225f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g2c0fa66225f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c0fa66225f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g2c0fa66225f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64f4cd4bd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64f4cd4bd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64f4cd4bd6_1_1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264f4cd4bd6_1_1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64f4cd4bd6_1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264f4cd4bd6_1_1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64f4cd4bd6_1_1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264f4cd4bd6_1_1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68afd30d79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268afd30d79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64f4cd4bd6_1_1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264f4cd4bd6_1_1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6d03e4ef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6d03e4ef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68afd30d79_0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g268afd30d79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68afd30d79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268afd30d79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64f4cd4bd6_1_1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264f4cd4bd6_1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54" name="Shape 54"/>
        <p:cNvGrpSpPr/>
        <p:nvPr/>
      </p:nvGrpSpPr>
      <p:grpSpPr>
        <a:xfrm>
          <a:off x="0" y="0"/>
          <a:ext cx="0" cy="0"/>
          <a:chOff x="0" y="0"/>
          <a:chExt cx="0" cy="0"/>
        </a:xfrm>
      </p:grpSpPr>
      <p:sp>
        <p:nvSpPr>
          <p:cNvPr id="55" name="Google Shape;55;p14"/>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4"/>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4"/>
          <p:cNvSpPr txBox="1"/>
          <p:nvPr>
            <p:ph idx="1" type="body"/>
          </p:nvPr>
        </p:nvSpPr>
        <p:spPr>
          <a:xfrm>
            <a:off x="328025" y="4163500"/>
            <a:ext cx="7415100" cy="605100"/>
          </a:xfrm>
          <a:prstGeom prst="rect">
            <a:avLst/>
          </a:prstGeom>
          <a:noFill/>
          <a:ln>
            <a:noFill/>
          </a:ln>
        </p:spPr>
        <p:txBody>
          <a:bodyPr anchorCtr="0" anchor="b"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59" name="Google Shape;59;p14"/>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60" name="Shape 60"/>
        <p:cNvGrpSpPr/>
        <p:nvPr/>
      </p:nvGrpSpPr>
      <p:grpSpPr>
        <a:xfrm>
          <a:off x="0" y="0"/>
          <a:ext cx="0" cy="0"/>
          <a:chOff x="0" y="0"/>
          <a:chExt cx="0" cy="0"/>
        </a:xfrm>
      </p:grpSpPr>
      <p:sp>
        <p:nvSpPr>
          <p:cNvPr id="61" name="Google Shape;61;p1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5"/>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5" name="Google Shape;65;p15"/>
          <p:cNvSpPr txBox="1"/>
          <p:nvPr>
            <p:ph idx="1" type="body"/>
          </p:nvPr>
        </p:nvSpPr>
        <p:spPr>
          <a:xfrm>
            <a:off x="819150" y="1990725"/>
            <a:ext cx="7505700" cy="24480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6" name="Google Shape;66;p15"/>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67" name="Shape 67"/>
        <p:cNvGrpSpPr/>
        <p:nvPr/>
      </p:nvGrpSpPr>
      <p:grpSpPr>
        <a:xfrm>
          <a:off x="0" y="0"/>
          <a:ext cx="0" cy="0"/>
          <a:chOff x="0" y="0"/>
          <a:chExt cx="0" cy="0"/>
        </a:xfrm>
      </p:grpSpPr>
      <p:sp>
        <p:nvSpPr>
          <p:cNvPr id="68" name="Google Shape;68;p1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6"/>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2" name="Google Shape;72;p16"/>
          <p:cNvSpPr txBox="1"/>
          <p:nvPr>
            <p:ph idx="1" type="body"/>
          </p:nvPr>
        </p:nvSpPr>
        <p:spPr>
          <a:xfrm>
            <a:off x="819150" y="1990725"/>
            <a:ext cx="3686100" cy="24480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73" name="Google Shape;73;p16"/>
          <p:cNvSpPr txBox="1"/>
          <p:nvPr>
            <p:ph idx="2" type="body"/>
          </p:nvPr>
        </p:nvSpPr>
        <p:spPr>
          <a:xfrm>
            <a:off x="4638675" y="1990725"/>
            <a:ext cx="3686100" cy="24480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74" name="Google Shape;74;p16"/>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75" name="Shape 75"/>
        <p:cNvGrpSpPr/>
        <p:nvPr/>
      </p:nvGrpSpPr>
      <p:grpSpPr>
        <a:xfrm>
          <a:off x="0" y="0"/>
          <a:ext cx="0" cy="0"/>
          <a:chOff x="0" y="0"/>
          <a:chExt cx="0" cy="0"/>
        </a:xfrm>
      </p:grpSpPr>
      <p:sp>
        <p:nvSpPr>
          <p:cNvPr id="76" name="Google Shape;76;p17"/>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7"/>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7"/>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7"/>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 name="Google Shape;80;p17"/>
          <p:cNvGrpSpPr/>
          <p:nvPr/>
        </p:nvGrpSpPr>
        <p:grpSpPr>
          <a:xfrm>
            <a:off x="255200" y="592"/>
            <a:ext cx="2250363" cy="1044300"/>
            <a:chOff x="255200" y="592"/>
            <a:chExt cx="2250363" cy="1044300"/>
          </a:xfrm>
        </p:grpSpPr>
        <p:sp>
          <p:nvSpPr>
            <p:cNvPr id="81" name="Google Shape;81;p17"/>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7"/>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7"/>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 name="Google Shape;84;p17"/>
          <p:cNvGrpSpPr/>
          <p:nvPr/>
        </p:nvGrpSpPr>
        <p:grpSpPr>
          <a:xfrm>
            <a:off x="905395" y="592"/>
            <a:ext cx="2250363" cy="1044300"/>
            <a:chOff x="905395" y="592"/>
            <a:chExt cx="2250363" cy="1044300"/>
          </a:xfrm>
        </p:grpSpPr>
        <p:sp>
          <p:nvSpPr>
            <p:cNvPr id="85" name="Google Shape;85;p17"/>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7"/>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7"/>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 name="Google Shape;88;p17"/>
          <p:cNvGrpSpPr/>
          <p:nvPr/>
        </p:nvGrpSpPr>
        <p:grpSpPr>
          <a:xfrm>
            <a:off x="7057468" y="5088"/>
            <a:ext cx="1851281" cy="752108"/>
            <a:chOff x="6917201" y="0"/>
            <a:chExt cx="2227776" cy="863400"/>
          </a:xfrm>
        </p:grpSpPr>
        <p:sp>
          <p:nvSpPr>
            <p:cNvPr id="89" name="Google Shape;89;p17"/>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7"/>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7"/>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 name="Google Shape;92;p17"/>
          <p:cNvGrpSpPr/>
          <p:nvPr/>
        </p:nvGrpSpPr>
        <p:grpSpPr>
          <a:xfrm>
            <a:off x="6553032" y="4217852"/>
            <a:ext cx="2389067" cy="925737"/>
            <a:chOff x="6917201" y="0"/>
            <a:chExt cx="2227776" cy="863400"/>
          </a:xfrm>
        </p:grpSpPr>
        <p:sp>
          <p:nvSpPr>
            <p:cNvPr id="93" name="Google Shape;93;p17"/>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7"/>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7"/>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 name="Google Shape;96;p17"/>
          <p:cNvGrpSpPr/>
          <p:nvPr/>
        </p:nvGrpSpPr>
        <p:grpSpPr>
          <a:xfrm>
            <a:off x="199149" y="4055652"/>
            <a:ext cx="2795413" cy="1083308"/>
            <a:chOff x="6917201" y="0"/>
            <a:chExt cx="2227776" cy="863400"/>
          </a:xfrm>
        </p:grpSpPr>
        <p:sp>
          <p:nvSpPr>
            <p:cNvPr id="97" name="Google Shape;97;p17"/>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7"/>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7"/>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 name="Google Shape;100;p17"/>
          <p:cNvSpPr txBox="1"/>
          <p:nvPr>
            <p:ph type="ctrTitle"/>
          </p:nvPr>
        </p:nvSpPr>
        <p:spPr>
          <a:xfrm>
            <a:off x="1858703" y="1822833"/>
            <a:ext cx="5361300" cy="14481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101" name="Google Shape;101;p17"/>
          <p:cNvSpPr txBox="1"/>
          <p:nvPr>
            <p:ph idx="1" type="subTitle"/>
          </p:nvPr>
        </p:nvSpPr>
        <p:spPr>
          <a:xfrm>
            <a:off x="1858700" y="3413158"/>
            <a:ext cx="5361300" cy="52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102" name="Google Shape;102;p17"/>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03" name="Shape 103"/>
        <p:cNvGrpSpPr/>
        <p:nvPr/>
      </p:nvGrpSpPr>
      <p:grpSpPr>
        <a:xfrm>
          <a:off x="0" y="0"/>
          <a:ext cx="0" cy="0"/>
          <a:chOff x="0" y="0"/>
          <a:chExt cx="0" cy="0"/>
        </a:xfrm>
      </p:grpSpPr>
      <p:sp>
        <p:nvSpPr>
          <p:cNvPr id="104" name="Google Shape;104;p18"/>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 name="Google Shape;105;p18"/>
          <p:cNvGrpSpPr/>
          <p:nvPr/>
        </p:nvGrpSpPr>
        <p:grpSpPr>
          <a:xfrm>
            <a:off x="5594191" y="3961115"/>
            <a:ext cx="2910144" cy="1182340"/>
            <a:chOff x="6917201" y="0"/>
            <a:chExt cx="2227776" cy="863400"/>
          </a:xfrm>
        </p:grpSpPr>
        <p:sp>
          <p:nvSpPr>
            <p:cNvPr id="106" name="Google Shape;106;p18"/>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8"/>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8"/>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 name="Google Shape;109;p18"/>
          <p:cNvGrpSpPr/>
          <p:nvPr/>
        </p:nvGrpSpPr>
        <p:grpSpPr>
          <a:xfrm>
            <a:off x="199149" y="2"/>
            <a:ext cx="2795413" cy="1083308"/>
            <a:chOff x="6917201" y="0"/>
            <a:chExt cx="2227776" cy="863400"/>
          </a:xfrm>
        </p:grpSpPr>
        <p:sp>
          <p:nvSpPr>
            <p:cNvPr id="110" name="Google Shape;110;p18"/>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8"/>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8"/>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 name="Google Shape;113;p18"/>
          <p:cNvSpPr txBox="1"/>
          <p:nvPr>
            <p:ph type="title"/>
          </p:nvPr>
        </p:nvSpPr>
        <p:spPr>
          <a:xfrm>
            <a:off x="1888684" y="1746100"/>
            <a:ext cx="5377500" cy="16461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dk2"/>
              </a:buClr>
              <a:buSzPts val="3200"/>
              <a:buNone/>
              <a:defRPr sz="3200">
                <a:solidFill>
                  <a:schemeClr val="dk2"/>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114" name="Google Shape;114;p18"/>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115" name="Shape 115"/>
        <p:cNvGrpSpPr/>
        <p:nvPr/>
      </p:nvGrpSpPr>
      <p:grpSpPr>
        <a:xfrm>
          <a:off x="0" y="0"/>
          <a:ext cx="0" cy="0"/>
          <a:chOff x="0" y="0"/>
          <a:chExt cx="0" cy="0"/>
        </a:xfrm>
      </p:grpSpPr>
      <p:sp>
        <p:nvSpPr>
          <p:cNvPr id="116" name="Google Shape;116;p1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9"/>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20" name="Google Shape;120;p19"/>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121" name="Shape 121"/>
        <p:cNvGrpSpPr/>
        <p:nvPr/>
      </p:nvGrpSpPr>
      <p:grpSpPr>
        <a:xfrm>
          <a:off x="0" y="0"/>
          <a:ext cx="0" cy="0"/>
          <a:chOff x="0" y="0"/>
          <a:chExt cx="0" cy="0"/>
        </a:xfrm>
      </p:grpSpPr>
      <p:sp>
        <p:nvSpPr>
          <p:cNvPr id="122" name="Google Shape;122;p20"/>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0"/>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0"/>
          <p:cNvSpPr txBox="1"/>
          <p:nvPr>
            <p:ph type="title"/>
          </p:nvPr>
        </p:nvSpPr>
        <p:spPr>
          <a:xfrm>
            <a:off x="819150" y="845600"/>
            <a:ext cx="3709200" cy="1383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26" name="Google Shape;126;p20"/>
          <p:cNvSpPr txBox="1"/>
          <p:nvPr>
            <p:ph idx="1" type="body"/>
          </p:nvPr>
        </p:nvSpPr>
        <p:spPr>
          <a:xfrm>
            <a:off x="830700" y="2319050"/>
            <a:ext cx="3709200" cy="21198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27" name="Google Shape;127;p20"/>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128" name="Shape 128"/>
        <p:cNvGrpSpPr/>
        <p:nvPr/>
      </p:nvGrpSpPr>
      <p:grpSpPr>
        <a:xfrm>
          <a:off x="0" y="0"/>
          <a:ext cx="0" cy="0"/>
          <a:chOff x="0" y="0"/>
          <a:chExt cx="0" cy="0"/>
        </a:xfrm>
      </p:grpSpPr>
      <p:sp>
        <p:nvSpPr>
          <p:cNvPr id="129" name="Google Shape;129;p21"/>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1"/>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1" name="Google Shape;131;p21"/>
          <p:cNvGrpSpPr/>
          <p:nvPr/>
        </p:nvGrpSpPr>
        <p:grpSpPr>
          <a:xfrm>
            <a:off x="255991" y="-118"/>
            <a:ext cx="2251347" cy="1043408"/>
            <a:chOff x="3961956" y="4383950"/>
            <a:chExt cx="1160548" cy="548700"/>
          </a:xfrm>
        </p:grpSpPr>
        <p:sp>
          <p:nvSpPr>
            <p:cNvPr id="132" name="Google Shape;132;p21"/>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1"/>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1"/>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5" name="Google Shape;135;p21"/>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6" name="Google Shape;136;p21"/>
          <p:cNvGrpSpPr/>
          <p:nvPr/>
        </p:nvGrpSpPr>
        <p:grpSpPr>
          <a:xfrm>
            <a:off x="34934" y="4522125"/>
            <a:ext cx="1593305" cy="617072"/>
            <a:chOff x="6917201" y="0"/>
            <a:chExt cx="2227776" cy="863400"/>
          </a:xfrm>
        </p:grpSpPr>
        <p:sp>
          <p:nvSpPr>
            <p:cNvPr id="137" name="Google Shape;137;p21"/>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1"/>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1"/>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0" name="Google Shape;140;p21"/>
          <p:cNvGrpSpPr/>
          <p:nvPr/>
        </p:nvGrpSpPr>
        <p:grpSpPr>
          <a:xfrm>
            <a:off x="5886353" y="1243"/>
            <a:ext cx="3257454" cy="1261514"/>
            <a:chOff x="6917201" y="0"/>
            <a:chExt cx="2227776" cy="863400"/>
          </a:xfrm>
        </p:grpSpPr>
        <p:sp>
          <p:nvSpPr>
            <p:cNvPr id="141" name="Google Shape;141;p21"/>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1"/>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1"/>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4" name="Google Shape;144;p21"/>
          <p:cNvSpPr txBox="1"/>
          <p:nvPr>
            <p:ph type="title"/>
          </p:nvPr>
        </p:nvSpPr>
        <p:spPr>
          <a:xfrm>
            <a:off x="1393929" y="1301146"/>
            <a:ext cx="6366900" cy="25392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sp>
        <p:nvSpPr>
          <p:cNvPr id="145" name="Google Shape;145;p2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146" name="Shape 146"/>
        <p:cNvGrpSpPr/>
        <p:nvPr/>
      </p:nvGrpSpPr>
      <p:grpSpPr>
        <a:xfrm>
          <a:off x="0" y="0"/>
          <a:ext cx="0" cy="0"/>
          <a:chOff x="0" y="0"/>
          <a:chExt cx="0" cy="0"/>
        </a:xfrm>
      </p:grpSpPr>
      <p:sp>
        <p:nvSpPr>
          <p:cNvPr id="147" name="Google Shape;147;p22"/>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2"/>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2"/>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2"/>
          <p:cNvSpPr txBox="1"/>
          <p:nvPr>
            <p:ph type="title"/>
          </p:nvPr>
        </p:nvSpPr>
        <p:spPr>
          <a:xfrm>
            <a:off x="819150" y="845600"/>
            <a:ext cx="6424200" cy="705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51" name="Google Shape;151;p22"/>
          <p:cNvSpPr txBox="1"/>
          <p:nvPr>
            <p:ph idx="1" type="subTitle"/>
          </p:nvPr>
        </p:nvSpPr>
        <p:spPr>
          <a:xfrm>
            <a:off x="819150" y="1550700"/>
            <a:ext cx="58599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
        <p:nvSpPr>
          <p:cNvPr id="152" name="Google Shape;152;p22"/>
          <p:cNvSpPr txBox="1"/>
          <p:nvPr>
            <p:ph idx="2" type="body"/>
          </p:nvPr>
        </p:nvSpPr>
        <p:spPr>
          <a:xfrm>
            <a:off x="819150" y="2467050"/>
            <a:ext cx="5859900" cy="2095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53" name="Google Shape;153;p22"/>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54" name="Shape 154"/>
        <p:cNvGrpSpPr/>
        <p:nvPr/>
      </p:nvGrpSpPr>
      <p:grpSpPr>
        <a:xfrm>
          <a:off x="0" y="0"/>
          <a:ext cx="0" cy="0"/>
          <a:chOff x="0" y="0"/>
          <a:chExt cx="0" cy="0"/>
        </a:xfrm>
      </p:grpSpPr>
      <p:sp>
        <p:nvSpPr>
          <p:cNvPr id="155" name="Google Shape;155;p23"/>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6" name="Google Shape;156;p23"/>
          <p:cNvGrpSpPr/>
          <p:nvPr/>
        </p:nvGrpSpPr>
        <p:grpSpPr>
          <a:xfrm>
            <a:off x="5959222" y="4119576"/>
            <a:ext cx="2520951" cy="1024165"/>
            <a:chOff x="6917201" y="0"/>
            <a:chExt cx="2227776" cy="863400"/>
          </a:xfrm>
        </p:grpSpPr>
        <p:sp>
          <p:nvSpPr>
            <p:cNvPr id="157" name="Google Shape;157;p2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 name="Google Shape;160;p23"/>
          <p:cNvGrpSpPr/>
          <p:nvPr/>
        </p:nvGrpSpPr>
        <p:grpSpPr>
          <a:xfrm>
            <a:off x="199149" y="2"/>
            <a:ext cx="2795413" cy="1083308"/>
            <a:chOff x="6917201" y="0"/>
            <a:chExt cx="2227776" cy="863400"/>
          </a:xfrm>
        </p:grpSpPr>
        <p:sp>
          <p:nvSpPr>
            <p:cNvPr id="161" name="Google Shape;161;p2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 name="Google Shape;164;p23"/>
          <p:cNvSpPr txBox="1"/>
          <p:nvPr>
            <p:ph hasCustomPrompt="1" type="title"/>
          </p:nvPr>
        </p:nvSpPr>
        <p:spPr>
          <a:xfrm>
            <a:off x="1385850" y="1383850"/>
            <a:ext cx="6372300" cy="1379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dk2"/>
              </a:buClr>
              <a:buSzPts val="8600"/>
              <a:buNone/>
              <a:defRPr sz="8600">
                <a:solidFill>
                  <a:schemeClr val="dk2"/>
                </a:solidFill>
              </a:defRPr>
            </a:lvl1pPr>
            <a:lvl2pPr lvl="1" algn="ctr">
              <a:lnSpc>
                <a:spcPct val="100000"/>
              </a:lnSpc>
              <a:spcBef>
                <a:spcPts val="0"/>
              </a:spcBef>
              <a:spcAft>
                <a:spcPts val="0"/>
              </a:spcAft>
              <a:buClr>
                <a:schemeClr val="dk2"/>
              </a:buClr>
              <a:buSzPts val="8600"/>
              <a:buNone/>
              <a:defRPr sz="8600">
                <a:solidFill>
                  <a:schemeClr val="dk2"/>
                </a:solidFill>
              </a:defRPr>
            </a:lvl2pPr>
            <a:lvl3pPr lvl="2" algn="ctr">
              <a:lnSpc>
                <a:spcPct val="100000"/>
              </a:lnSpc>
              <a:spcBef>
                <a:spcPts val="0"/>
              </a:spcBef>
              <a:spcAft>
                <a:spcPts val="0"/>
              </a:spcAft>
              <a:buClr>
                <a:schemeClr val="dk2"/>
              </a:buClr>
              <a:buSzPts val="8600"/>
              <a:buNone/>
              <a:defRPr sz="8600">
                <a:solidFill>
                  <a:schemeClr val="dk2"/>
                </a:solidFill>
              </a:defRPr>
            </a:lvl3pPr>
            <a:lvl4pPr lvl="3" algn="ctr">
              <a:lnSpc>
                <a:spcPct val="100000"/>
              </a:lnSpc>
              <a:spcBef>
                <a:spcPts val="0"/>
              </a:spcBef>
              <a:spcAft>
                <a:spcPts val="0"/>
              </a:spcAft>
              <a:buClr>
                <a:schemeClr val="dk2"/>
              </a:buClr>
              <a:buSzPts val="8600"/>
              <a:buNone/>
              <a:defRPr sz="8600">
                <a:solidFill>
                  <a:schemeClr val="dk2"/>
                </a:solidFill>
              </a:defRPr>
            </a:lvl4pPr>
            <a:lvl5pPr lvl="4" algn="ctr">
              <a:lnSpc>
                <a:spcPct val="100000"/>
              </a:lnSpc>
              <a:spcBef>
                <a:spcPts val="0"/>
              </a:spcBef>
              <a:spcAft>
                <a:spcPts val="0"/>
              </a:spcAft>
              <a:buClr>
                <a:schemeClr val="dk2"/>
              </a:buClr>
              <a:buSzPts val="8600"/>
              <a:buNone/>
              <a:defRPr sz="8600">
                <a:solidFill>
                  <a:schemeClr val="dk2"/>
                </a:solidFill>
              </a:defRPr>
            </a:lvl5pPr>
            <a:lvl6pPr lvl="5" algn="ctr">
              <a:lnSpc>
                <a:spcPct val="100000"/>
              </a:lnSpc>
              <a:spcBef>
                <a:spcPts val="0"/>
              </a:spcBef>
              <a:spcAft>
                <a:spcPts val="0"/>
              </a:spcAft>
              <a:buClr>
                <a:schemeClr val="dk2"/>
              </a:buClr>
              <a:buSzPts val="8600"/>
              <a:buNone/>
              <a:defRPr sz="8600">
                <a:solidFill>
                  <a:schemeClr val="dk2"/>
                </a:solidFill>
              </a:defRPr>
            </a:lvl6pPr>
            <a:lvl7pPr lvl="6" algn="ctr">
              <a:lnSpc>
                <a:spcPct val="100000"/>
              </a:lnSpc>
              <a:spcBef>
                <a:spcPts val="0"/>
              </a:spcBef>
              <a:spcAft>
                <a:spcPts val="0"/>
              </a:spcAft>
              <a:buClr>
                <a:schemeClr val="dk2"/>
              </a:buClr>
              <a:buSzPts val="8600"/>
              <a:buNone/>
              <a:defRPr sz="8600">
                <a:solidFill>
                  <a:schemeClr val="dk2"/>
                </a:solidFill>
              </a:defRPr>
            </a:lvl7pPr>
            <a:lvl8pPr lvl="7" algn="ctr">
              <a:lnSpc>
                <a:spcPct val="100000"/>
              </a:lnSpc>
              <a:spcBef>
                <a:spcPts val="0"/>
              </a:spcBef>
              <a:spcAft>
                <a:spcPts val="0"/>
              </a:spcAft>
              <a:buClr>
                <a:schemeClr val="dk2"/>
              </a:buClr>
              <a:buSzPts val="8600"/>
              <a:buNone/>
              <a:defRPr sz="8600">
                <a:solidFill>
                  <a:schemeClr val="dk2"/>
                </a:solidFill>
              </a:defRPr>
            </a:lvl8pPr>
            <a:lvl9pPr lvl="8" algn="ctr">
              <a:lnSpc>
                <a:spcPct val="100000"/>
              </a:lnSpc>
              <a:spcBef>
                <a:spcPts val="0"/>
              </a:spcBef>
              <a:spcAft>
                <a:spcPts val="0"/>
              </a:spcAft>
              <a:buClr>
                <a:schemeClr val="dk2"/>
              </a:buClr>
              <a:buSzPts val="8600"/>
              <a:buNone/>
              <a:defRPr sz="8600">
                <a:solidFill>
                  <a:schemeClr val="dk2"/>
                </a:solidFill>
              </a:defRPr>
            </a:lvl9pPr>
          </a:lstStyle>
          <a:p>
            <a:r>
              <a:t>xx%</a:t>
            </a:r>
          </a:p>
        </p:txBody>
      </p:sp>
      <p:sp>
        <p:nvSpPr>
          <p:cNvPr id="165" name="Google Shape;165;p23"/>
          <p:cNvSpPr txBox="1"/>
          <p:nvPr>
            <p:ph idx="1" type="body"/>
          </p:nvPr>
        </p:nvSpPr>
        <p:spPr>
          <a:xfrm>
            <a:off x="1385850" y="2863850"/>
            <a:ext cx="6372300" cy="641100"/>
          </a:xfrm>
          <a:prstGeom prst="rect">
            <a:avLst/>
          </a:prstGeom>
          <a:noFill/>
          <a:ln>
            <a:noFill/>
          </a:ln>
        </p:spPr>
        <p:txBody>
          <a:bodyPr anchorCtr="0" anchor="t" bIns="91425" lIns="91425" spcFirstLastPara="1" rIns="91425" wrap="square" tIns="91425">
            <a:normAutofit/>
          </a:bodyPr>
          <a:lstStyle>
            <a:lvl1pPr indent="-311150" lvl="0" marL="457200" algn="ctr">
              <a:lnSpc>
                <a:spcPct val="115000"/>
              </a:lnSpc>
              <a:spcBef>
                <a:spcPts val="0"/>
              </a:spcBef>
              <a:spcAft>
                <a:spcPts val="0"/>
              </a:spcAft>
              <a:buSzPts val="1300"/>
              <a:buChar char="●"/>
              <a:defRPr/>
            </a:lvl1pPr>
            <a:lvl2pPr indent="-298450" lvl="1" marL="914400" algn="ctr">
              <a:lnSpc>
                <a:spcPct val="115000"/>
              </a:lnSpc>
              <a:spcBef>
                <a:spcPts val="0"/>
              </a:spcBef>
              <a:spcAft>
                <a:spcPts val="0"/>
              </a:spcAft>
              <a:buSzPts val="1100"/>
              <a:buChar char="○"/>
              <a:defRPr/>
            </a:lvl2pPr>
            <a:lvl3pPr indent="-298450" lvl="2" marL="1371600" algn="ctr">
              <a:lnSpc>
                <a:spcPct val="115000"/>
              </a:lnSpc>
              <a:spcBef>
                <a:spcPts val="0"/>
              </a:spcBef>
              <a:spcAft>
                <a:spcPts val="0"/>
              </a:spcAft>
              <a:buSzPts val="1100"/>
              <a:buChar char="■"/>
              <a:defRPr/>
            </a:lvl3pPr>
            <a:lvl4pPr indent="-298450" lvl="3" marL="1828800" algn="ctr">
              <a:lnSpc>
                <a:spcPct val="115000"/>
              </a:lnSpc>
              <a:spcBef>
                <a:spcPts val="0"/>
              </a:spcBef>
              <a:spcAft>
                <a:spcPts val="0"/>
              </a:spcAft>
              <a:buSzPts val="1100"/>
              <a:buChar char="●"/>
              <a:defRPr/>
            </a:lvl4pPr>
            <a:lvl5pPr indent="-298450" lvl="4" marL="2286000" algn="ctr">
              <a:lnSpc>
                <a:spcPct val="115000"/>
              </a:lnSpc>
              <a:spcBef>
                <a:spcPts val="0"/>
              </a:spcBef>
              <a:spcAft>
                <a:spcPts val="0"/>
              </a:spcAft>
              <a:buSzPts val="1100"/>
              <a:buChar char="○"/>
              <a:defRPr/>
            </a:lvl5pPr>
            <a:lvl6pPr indent="-298450" lvl="5" marL="2743200" algn="ctr">
              <a:lnSpc>
                <a:spcPct val="115000"/>
              </a:lnSpc>
              <a:spcBef>
                <a:spcPts val="0"/>
              </a:spcBef>
              <a:spcAft>
                <a:spcPts val="0"/>
              </a:spcAft>
              <a:buSzPts val="1100"/>
              <a:buChar char="■"/>
              <a:defRPr/>
            </a:lvl6pPr>
            <a:lvl7pPr indent="-298450" lvl="6" marL="3200400" algn="ctr">
              <a:lnSpc>
                <a:spcPct val="115000"/>
              </a:lnSpc>
              <a:spcBef>
                <a:spcPts val="0"/>
              </a:spcBef>
              <a:spcAft>
                <a:spcPts val="0"/>
              </a:spcAft>
              <a:buSzPts val="1100"/>
              <a:buChar char="●"/>
              <a:defRPr/>
            </a:lvl7pPr>
            <a:lvl8pPr indent="-298450" lvl="7" marL="3657600" algn="ctr">
              <a:lnSpc>
                <a:spcPct val="115000"/>
              </a:lnSpc>
              <a:spcBef>
                <a:spcPts val="0"/>
              </a:spcBef>
              <a:spcAft>
                <a:spcPts val="0"/>
              </a:spcAft>
              <a:buSzPts val="1100"/>
              <a:buChar char="○"/>
              <a:defRPr/>
            </a:lvl8pPr>
            <a:lvl9pPr indent="-298450" lvl="8" marL="4114800" algn="ctr">
              <a:lnSpc>
                <a:spcPct val="115000"/>
              </a:lnSpc>
              <a:spcBef>
                <a:spcPts val="0"/>
              </a:spcBef>
              <a:spcAft>
                <a:spcPts val="0"/>
              </a:spcAft>
              <a:buSzPts val="1100"/>
              <a:buChar char="■"/>
              <a:defRPr/>
            </a:lvl9pPr>
          </a:lstStyle>
          <a:p/>
        </p:txBody>
      </p:sp>
      <p:sp>
        <p:nvSpPr>
          <p:cNvPr id="166" name="Google Shape;166;p23"/>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7" name="Shape 167"/>
        <p:cNvGrpSpPr/>
        <p:nvPr/>
      </p:nvGrpSpPr>
      <p:grpSpPr>
        <a:xfrm>
          <a:off x="0" y="0"/>
          <a:ext cx="0" cy="0"/>
          <a:chOff x="0" y="0"/>
          <a:chExt cx="0" cy="0"/>
        </a:xfrm>
      </p:grpSpPr>
      <p:sp>
        <p:nvSpPr>
          <p:cNvPr id="168" name="Google Shape;168;p24"/>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1pPr>
            <a:lvl2pPr lvl="1"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2pPr>
            <a:lvl3pPr lvl="2"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3pPr>
            <a:lvl4pPr lvl="3"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4pPr>
            <a:lvl5pPr lvl="4"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5pPr>
            <a:lvl6pPr lvl="5"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6pPr>
            <a:lvl7pPr lvl="6"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7pPr>
            <a:lvl8pPr lvl="7"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8pPr>
            <a:lvl9pPr lvl="8"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9pPr>
          </a:lstStyle>
          <a:p/>
        </p:txBody>
      </p:sp>
      <p:sp>
        <p:nvSpPr>
          <p:cNvPr id="52" name="Google Shape;52;p13"/>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dk2"/>
              </a:buClr>
              <a:buSzPts val="1300"/>
              <a:buFont typeface="Calibri"/>
              <a:buChar char="●"/>
              <a:defRPr b="0" i="0" sz="1300" u="none" cap="none" strike="noStrike">
                <a:solidFill>
                  <a:schemeClr val="dk2"/>
                </a:solidFill>
                <a:latin typeface="Calibri"/>
                <a:ea typeface="Calibri"/>
                <a:cs typeface="Calibri"/>
                <a:sym typeface="Calibri"/>
              </a:defRPr>
            </a:lvl1pPr>
            <a:lvl2pPr indent="-298450" lvl="1" marL="9144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2pPr>
            <a:lvl3pPr indent="-298450" lvl="2" marL="13716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3pPr>
            <a:lvl4pPr indent="-298450" lvl="3" marL="18288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4pPr>
            <a:lvl5pPr indent="-298450" lvl="4" marL="22860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5pPr>
            <a:lvl6pPr indent="-298450" lvl="5" marL="27432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6pPr>
            <a:lvl7pPr indent="-298450" lvl="6" marL="32004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7pPr>
            <a:lvl8pPr indent="-298450" lvl="7" marL="36576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8pPr>
            <a:lvl9pPr indent="-298450" lvl="8" marL="41148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9pPr>
          </a:lstStyle>
          <a:p/>
        </p:txBody>
      </p:sp>
      <p:sp>
        <p:nvSpPr>
          <p:cNvPr id="53" name="Google Shape;53;p13"/>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5.png"/><Relationship Id="rId6"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2" name="Shape 172"/>
        <p:cNvGrpSpPr/>
        <p:nvPr/>
      </p:nvGrpSpPr>
      <p:grpSpPr>
        <a:xfrm>
          <a:off x="0" y="0"/>
          <a:ext cx="0" cy="0"/>
          <a:chOff x="0" y="0"/>
          <a:chExt cx="0" cy="0"/>
        </a:xfrm>
      </p:grpSpPr>
      <p:sp>
        <p:nvSpPr>
          <p:cNvPr id="173" name="Google Shape;173;p25"/>
          <p:cNvSpPr/>
          <p:nvPr/>
        </p:nvSpPr>
        <p:spPr>
          <a:xfrm>
            <a:off x="605500" y="443900"/>
            <a:ext cx="2219400" cy="6237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174" name="Google Shape;174;p25"/>
          <p:cNvSpPr txBox="1"/>
          <p:nvPr/>
        </p:nvSpPr>
        <p:spPr>
          <a:xfrm>
            <a:off x="384600" y="443900"/>
            <a:ext cx="8070000" cy="1416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b="0" i="0" lang="en-GB" sz="2800" u="none" cap="none" strike="noStrike">
                <a:solidFill>
                  <a:schemeClr val="lt1"/>
                </a:solidFill>
                <a:latin typeface="Times New Roman"/>
                <a:ea typeface="Times New Roman"/>
                <a:cs typeface="Times New Roman"/>
                <a:sym typeface="Times New Roman"/>
              </a:rPr>
              <a:t>  </a:t>
            </a:r>
            <a:r>
              <a:rPr b="0" i="0" lang="en-GB" sz="2800" u="none" cap="none" strike="noStrike">
                <a:solidFill>
                  <a:srgbClr val="B45F06"/>
                </a:solidFill>
                <a:latin typeface="Times New Roman"/>
                <a:ea typeface="Times New Roman"/>
                <a:cs typeface="Times New Roman"/>
                <a:sym typeface="Times New Roman"/>
              </a:rPr>
              <a:t>Project Title</a:t>
            </a:r>
            <a:endParaRPr b="0" i="0" sz="2800" u="none" cap="none" strike="noStrike">
              <a:solidFill>
                <a:srgbClr val="B45F06"/>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600"/>
              <a:buFont typeface="Arial"/>
              <a:buNone/>
            </a:pPr>
            <a:r>
              <a:rPr b="0" i="0" lang="en-GB" sz="2600" u="none" cap="none" strike="noStrike">
                <a:solidFill>
                  <a:srgbClr val="B45F06"/>
                </a:solidFill>
                <a:latin typeface="Times New Roman"/>
                <a:ea typeface="Times New Roman"/>
                <a:cs typeface="Times New Roman"/>
                <a:sym typeface="Times New Roman"/>
              </a:rPr>
              <a:t>Beyond Words:Exploring Action Detection in Sign Language</a:t>
            </a:r>
            <a:endParaRPr b="0" i="0" sz="2400" u="none" cap="none" strike="noStrike">
              <a:solidFill>
                <a:srgbClr val="B45F06"/>
              </a:solidFill>
              <a:latin typeface="Times New Roman"/>
              <a:ea typeface="Times New Roman"/>
              <a:cs typeface="Times New Roman"/>
              <a:sym typeface="Times New Roman"/>
            </a:endParaRPr>
          </a:p>
        </p:txBody>
      </p:sp>
      <p:sp>
        <p:nvSpPr>
          <p:cNvPr id="175" name="Google Shape;175;p25"/>
          <p:cNvSpPr txBox="1"/>
          <p:nvPr/>
        </p:nvSpPr>
        <p:spPr>
          <a:xfrm>
            <a:off x="491975" y="2201950"/>
            <a:ext cx="3933300" cy="1215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0" i="0" lang="en-GB" sz="1900" u="none" cap="none" strike="noStrike">
                <a:solidFill>
                  <a:srgbClr val="000000"/>
                </a:solidFill>
                <a:latin typeface="Times New Roman"/>
                <a:ea typeface="Times New Roman"/>
                <a:cs typeface="Times New Roman"/>
                <a:sym typeface="Times New Roman"/>
              </a:rPr>
              <a:t>Team Members</a:t>
            </a:r>
            <a:endParaRPr b="0" i="0" sz="19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Times New Roman"/>
                <a:ea typeface="Times New Roman"/>
                <a:cs typeface="Times New Roman"/>
                <a:sym typeface="Times New Roman"/>
              </a:rPr>
              <a:t>B.L.J.Prathyusha	         20B81A3379</a:t>
            </a:r>
            <a:endParaRPr b="0" i="0" sz="16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Times New Roman"/>
                <a:ea typeface="Times New Roman"/>
                <a:cs typeface="Times New Roman"/>
                <a:sym typeface="Times New Roman"/>
              </a:rPr>
              <a:t>I. Varudhini Lakshmi Sri     20B81A33B4</a:t>
            </a:r>
            <a:endParaRPr sz="1600">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Times New Roman"/>
                <a:ea typeface="Times New Roman"/>
                <a:cs typeface="Times New Roman"/>
                <a:sym typeface="Times New Roman"/>
              </a:rPr>
              <a:t>S. Vikram 		                  20B81A33B7</a:t>
            </a:r>
            <a:endParaRPr b="0" i="0" sz="1600" u="none" cap="none" strike="noStrike">
              <a:solidFill>
                <a:srgbClr val="000000"/>
              </a:solidFill>
              <a:latin typeface="Times New Roman"/>
              <a:ea typeface="Times New Roman"/>
              <a:cs typeface="Times New Roman"/>
              <a:sym typeface="Times New Roman"/>
            </a:endParaRPr>
          </a:p>
        </p:txBody>
      </p:sp>
      <p:sp>
        <p:nvSpPr>
          <p:cNvPr id="176" name="Google Shape;176;p25"/>
          <p:cNvSpPr txBox="1"/>
          <p:nvPr/>
        </p:nvSpPr>
        <p:spPr>
          <a:xfrm>
            <a:off x="4061775" y="2386450"/>
            <a:ext cx="5168100" cy="1031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900"/>
              <a:buFont typeface="Arial"/>
              <a:buNone/>
            </a:pPr>
            <a:r>
              <a:rPr b="0" i="0" lang="en-GB" sz="1900" u="none" cap="none" strike="noStrike">
                <a:solidFill>
                  <a:srgbClr val="000000"/>
                </a:solidFill>
                <a:latin typeface="Times New Roman"/>
                <a:ea typeface="Times New Roman"/>
                <a:cs typeface="Times New Roman"/>
                <a:sym typeface="Times New Roman"/>
              </a:rPr>
              <a:t>Under Supervision</a:t>
            </a:r>
            <a:endParaRPr b="0" i="0" sz="19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Times New Roman"/>
                <a:ea typeface="Times New Roman"/>
                <a:cs typeface="Times New Roman"/>
                <a:sym typeface="Times New Roman"/>
              </a:rPr>
              <a:t>       	               Mr. Azmera Chandu Naik</a:t>
            </a:r>
            <a:endParaRPr b="0" i="0" sz="18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000000"/>
                </a:solidFill>
                <a:latin typeface="Times New Roman"/>
                <a:ea typeface="Times New Roman"/>
                <a:cs typeface="Times New Roman"/>
                <a:sym typeface="Times New Roman"/>
              </a:rPr>
              <a:t>       Sr. Assistant Professor, Dept of CSE (AI&amp;ML)</a:t>
            </a:r>
            <a:endParaRPr b="0" i="0" sz="18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1" name="Shape 231"/>
        <p:cNvGrpSpPr/>
        <p:nvPr/>
      </p:nvGrpSpPr>
      <p:grpSpPr>
        <a:xfrm>
          <a:off x="0" y="0"/>
          <a:ext cx="0" cy="0"/>
          <a:chOff x="0" y="0"/>
          <a:chExt cx="0" cy="0"/>
        </a:xfrm>
      </p:grpSpPr>
      <p:sp>
        <p:nvSpPr>
          <p:cNvPr id="232" name="Google Shape;232;p34"/>
          <p:cNvSpPr txBox="1"/>
          <p:nvPr>
            <p:ph type="title"/>
          </p:nvPr>
        </p:nvSpPr>
        <p:spPr>
          <a:xfrm>
            <a:off x="436225" y="361750"/>
            <a:ext cx="75363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1900">
                <a:latin typeface="Times New Roman"/>
                <a:ea typeface="Times New Roman"/>
                <a:cs typeface="Times New Roman"/>
                <a:sym typeface="Times New Roman"/>
              </a:rPr>
              <a:t>Class Diagram:</a:t>
            </a:r>
            <a:endParaRPr sz="1900">
              <a:latin typeface="Times New Roman"/>
              <a:ea typeface="Times New Roman"/>
              <a:cs typeface="Times New Roman"/>
              <a:sym typeface="Times New Roman"/>
            </a:endParaRPr>
          </a:p>
        </p:txBody>
      </p:sp>
      <p:pic>
        <p:nvPicPr>
          <p:cNvPr id="233" name="Google Shape;233;p34"/>
          <p:cNvPicPr preferRelativeResize="0"/>
          <p:nvPr/>
        </p:nvPicPr>
        <p:blipFill>
          <a:blip r:embed="rId3">
            <a:alphaModFix/>
          </a:blip>
          <a:stretch>
            <a:fillRect/>
          </a:stretch>
        </p:blipFill>
        <p:spPr>
          <a:xfrm>
            <a:off x="436225" y="938650"/>
            <a:ext cx="8051950" cy="33712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7" name="Shape 237"/>
        <p:cNvGrpSpPr/>
        <p:nvPr/>
      </p:nvGrpSpPr>
      <p:grpSpPr>
        <a:xfrm>
          <a:off x="0" y="0"/>
          <a:ext cx="0" cy="0"/>
          <a:chOff x="0" y="0"/>
          <a:chExt cx="0" cy="0"/>
        </a:xfrm>
      </p:grpSpPr>
      <p:sp>
        <p:nvSpPr>
          <p:cNvPr id="238" name="Google Shape;238;p35"/>
          <p:cNvSpPr txBox="1"/>
          <p:nvPr>
            <p:ph type="title"/>
          </p:nvPr>
        </p:nvSpPr>
        <p:spPr>
          <a:xfrm>
            <a:off x="436225" y="361750"/>
            <a:ext cx="75363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1900">
                <a:latin typeface="Times New Roman"/>
                <a:ea typeface="Times New Roman"/>
                <a:cs typeface="Times New Roman"/>
                <a:sym typeface="Times New Roman"/>
              </a:rPr>
              <a:t>Activity</a:t>
            </a:r>
            <a:r>
              <a:rPr lang="en-GB" sz="1900">
                <a:latin typeface="Times New Roman"/>
                <a:ea typeface="Times New Roman"/>
                <a:cs typeface="Times New Roman"/>
                <a:sym typeface="Times New Roman"/>
              </a:rPr>
              <a:t> Diagram:</a:t>
            </a:r>
            <a:endParaRPr sz="1900">
              <a:latin typeface="Times New Roman"/>
              <a:ea typeface="Times New Roman"/>
              <a:cs typeface="Times New Roman"/>
              <a:sym typeface="Times New Roman"/>
            </a:endParaRPr>
          </a:p>
        </p:txBody>
      </p:sp>
      <p:pic>
        <p:nvPicPr>
          <p:cNvPr id="239" name="Google Shape;239;p35"/>
          <p:cNvPicPr preferRelativeResize="0"/>
          <p:nvPr/>
        </p:nvPicPr>
        <p:blipFill rotWithShape="1">
          <a:blip r:embed="rId3">
            <a:alphaModFix/>
          </a:blip>
          <a:srcRect b="15454" l="18704" r="11243" t="0"/>
          <a:stretch/>
        </p:blipFill>
        <p:spPr>
          <a:xfrm>
            <a:off x="2059575" y="744575"/>
            <a:ext cx="4476751" cy="41229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43" name="Shape 243"/>
        <p:cNvGrpSpPr/>
        <p:nvPr/>
      </p:nvGrpSpPr>
      <p:grpSpPr>
        <a:xfrm>
          <a:off x="0" y="0"/>
          <a:ext cx="0" cy="0"/>
          <a:chOff x="0" y="0"/>
          <a:chExt cx="0" cy="0"/>
        </a:xfrm>
      </p:grpSpPr>
      <p:sp>
        <p:nvSpPr>
          <p:cNvPr id="244" name="Google Shape;244;p36"/>
          <p:cNvSpPr txBox="1"/>
          <p:nvPr>
            <p:ph type="title"/>
          </p:nvPr>
        </p:nvSpPr>
        <p:spPr>
          <a:xfrm>
            <a:off x="436225" y="361750"/>
            <a:ext cx="75363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2000">
                <a:latin typeface="Times New Roman"/>
                <a:ea typeface="Times New Roman"/>
                <a:cs typeface="Times New Roman"/>
                <a:sym typeface="Times New Roman"/>
              </a:rPr>
              <a:t>Contribution of Students:</a:t>
            </a:r>
            <a:endParaRPr sz="2000">
              <a:latin typeface="Times New Roman"/>
              <a:ea typeface="Times New Roman"/>
              <a:cs typeface="Times New Roman"/>
              <a:sym typeface="Times New Roman"/>
            </a:endParaRPr>
          </a:p>
        </p:txBody>
      </p:sp>
      <p:sp>
        <p:nvSpPr>
          <p:cNvPr id="245" name="Google Shape;245;p36"/>
          <p:cNvSpPr txBox="1"/>
          <p:nvPr/>
        </p:nvSpPr>
        <p:spPr>
          <a:xfrm>
            <a:off x="436225" y="829950"/>
            <a:ext cx="4767900" cy="70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800">
                <a:latin typeface="Times New Roman"/>
                <a:ea typeface="Times New Roman"/>
                <a:cs typeface="Times New Roman"/>
                <a:sym typeface="Times New Roman"/>
              </a:rPr>
              <a:t>Team Member 1:  </a:t>
            </a:r>
            <a:endParaRPr b="1" sz="1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800">
                <a:latin typeface="Times New Roman"/>
                <a:ea typeface="Times New Roman"/>
                <a:cs typeface="Times New Roman"/>
                <a:sym typeface="Times New Roman"/>
              </a:rPr>
              <a:t>B.L.J.Prathyusha - 20B81A3379</a:t>
            </a:r>
            <a:endParaRPr sz="1800">
              <a:latin typeface="Times New Roman"/>
              <a:ea typeface="Times New Roman"/>
              <a:cs typeface="Times New Roman"/>
              <a:sym typeface="Times New Roman"/>
            </a:endParaRPr>
          </a:p>
        </p:txBody>
      </p:sp>
      <p:sp>
        <p:nvSpPr>
          <p:cNvPr id="246" name="Google Shape;246;p36"/>
          <p:cNvSpPr txBox="1"/>
          <p:nvPr/>
        </p:nvSpPr>
        <p:spPr>
          <a:xfrm>
            <a:off x="368250" y="1622875"/>
            <a:ext cx="8407500" cy="1293000"/>
          </a:xfrm>
          <a:prstGeom prst="rect">
            <a:avLst/>
          </a:prstGeom>
          <a:noFill/>
          <a:ln>
            <a:noFill/>
          </a:ln>
        </p:spPr>
        <p:txBody>
          <a:bodyPr anchorCtr="0" anchor="t" bIns="91425" lIns="91425" spcFirstLastPara="1" rIns="91425" wrap="square" tIns="91425">
            <a:spAutoFit/>
          </a:bodyPr>
          <a:lstStyle/>
          <a:p>
            <a:pPr indent="-323850" lvl="0" marL="457200" rtl="0" algn="l">
              <a:lnSpc>
                <a:spcPct val="150000"/>
              </a:lnSpc>
              <a:spcBef>
                <a:spcPts val="0"/>
              </a:spcBef>
              <a:spcAft>
                <a:spcPts val="0"/>
              </a:spcAft>
              <a:buClr>
                <a:schemeClr val="dk2"/>
              </a:buClr>
              <a:buSzPts val="1500"/>
              <a:buFont typeface="Calibri"/>
              <a:buChar char="●"/>
            </a:pPr>
            <a:r>
              <a:rPr lang="en-GB" sz="1800">
                <a:latin typeface="Times New Roman"/>
                <a:ea typeface="Times New Roman"/>
                <a:cs typeface="Times New Roman"/>
                <a:sym typeface="Times New Roman"/>
              </a:rPr>
              <a:t>Implementation of code to process the captured landmarks.</a:t>
            </a:r>
            <a:endParaRPr sz="1800">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2"/>
              </a:buClr>
              <a:buSzPts val="1500"/>
              <a:buFont typeface="Calibri"/>
              <a:buChar char="●"/>
            </a:pPr>
            <a:r>
              <a:rPr lang="en-GB" sz="1800">
                <a:latin typeface="Times New Roman"/>
                <a:ea typeface="Times New Roman"/>
                <a:cs typeface="Times New Roman"/>
                <a:sym typeface="Times New Roman"/>
              </a:rPr>
              <a:t>Contributing in training the LSTM Model with different gestures.</a:t>
            </a:r>
            <a:endParaRPr sz="1800">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2"/>
              </a:buClr>
              <a:buSzPts val="1500"/>
              <a:buFont typeface="Calibri"/>
              <a:buChar char="●"/>
            </a:pPr>
            <a:r>
              <a:rPr lang="en-GB" sz="1800">
                <a:latin typeface="Times New Roman"/>
                <a:ea typeface="Times New Roman"/>
                <a:cs typeface="Times New Roman"/>
                <a:sym typeface="Times New Roman"/>
              </a:rPr>
              <a:t>Contributing in adding the voice over to the predicted gesture.</a:t>
            </a:r>
            <a:endParaRPr sz="1800">
              <a:solidFill>
                <a:schemeClr val="dk2"/>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0" name="Shape 250"/>
        <p:cNvGrpSpPr/>
        <p:nvPr/>
      </p:nvGrpSpPr>
      <p:grpSpPr>
        <a:xfrm>
          <a:off x="0" y="0"/>
          <a:ext cx="0" cy="0"/>
          <a:chOff x="0" y="0"/>
          <a:chExt cx="0" cy="0"/>
        </a:xfrm>
      </p:grpSpPr>
      <p:sp>
        <p:nvSpPr>
          <p:cNvPr id="251" name="Google Shape;251;p37"/>
          <p:cNvSpPr txBox="1"/>
          <p:nvPr/>
        </p:nvSpPr>
        <p:spPr>
          <a:xfrm>
            <a:off x="461625" y="614050"/>
            <a:ext cx="5283300" cy="70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800">
                <a:latin typeface="Times New Roman"/>
                <a:ea typeface="Times New Roman"/>
                <a:cs typeface="Times New Roman"/>
                <a:sym typeface="Times New Roman"/>
              </a:rPr>
              <a:t>Team Member 2:  </a:t>
            </a:r>
            <a:endParaRPr b="1" sz="1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GB" sz="1800">
                <a:latin typeface="Times New Roman"/>
                <a:ea typeface="Times New Roman"/>
                <a:cs typeface="Times New Roman"/>
                <a:sym typeface="Times New Roman"/>
              </a:rPr>
              <a:t>Inakollu Varudhini Lakshmi Sri</a:t>
            </a:r>
            <a:r>
              <a:rPr lang="en-GB" sz="1800">
                <a:latin typeface="Times New Roman"/>
                <a:ea typeface="Times New Roman"/>
                <a:cs typeface="Times New Roman"/>
                <a:sym typeface="Times New Roman"/>
              </a:rPr>
              <a:t> - 20B81A33B4</a:t>
            </a:r>
            <a:endParaRPr sz="1800">
              <a:latin typeface="Times New Roman"/>
              <a:ea typeface="Times New Roman"/>
              <a:cs typeface="Times New Roman"/>
              <a:sym typeface="Times New Roman"/>
            </a:endParaRPr>
          </a:p>
        </p:txBody>
      </p:sp>
      <p:sp>
        <p:nvSpPr>
          <p:cNvPr id="252" name="Google Shape;252;p37"/>
          <p:cNvSpPr txBox="1"/>
          <p:nvPr/>
        </p:nvSpPr>
        <p:spPr>
          <a:xfrm>
            <a:off x="385425" y="1432150"/>
            <a:ext cx="8686800" cy="1293000"/>
          </a:xfrm>
          <a:prstGeom prst="rect">
            <a:avLst/>
          </a:prstGeom>
          <a:noFill/>
          <a:ln>
            <a:noFill/>
          </a:ln>
        </p:spPr>
        <p:txBody>
          <a:bodyPr anchorCtr="0" anchor="t" bIns="91425" lIns="91425" spcFirstLastPara="1" rIns="91425" wrap="square" tIns="91425">
            <a:spAutoFit/>
          </a:bodyPr>
          <a:lstStyle/>
          <a:p>
            <a:pPr indent="-323850" lvl="0" marL="457200" rtl="0" algn="l">
              <a:lnSpc>
                <a:spcPct val="150000"/>
              </a:lnSpc>
              <a:spcBef>
                <a:spcPts val="0"/>
              </a:spcBef>
              <a:spcAft>
                <a:spcPts val="0"/>
              </a:spcAft>
              <a:buClr>
                <a:schemeClr val="dk2"/>
              </a:buClr>
              <a:buSzPts val="1500"/>
              <a:buFont typeface="Calibri"/>
              <a:buChar char="●"/>
            </a:pPr>
            <a:r>
              <a:rPr lang="en-GB" sz="1800">
                <a:latin typeface="Times New Roman"/>
                <a:ea typeface="Times New Roman"/>
                <a:cs typeface="Times New Roman"/>
                <a:sym typeface="Times New Roman"/>
              </a:rPr>
              <a:t>Contributing in testing the LSTM Model with various hand gestures</a:t>
            </a:r>
            <a:endParaRPr sz="1800">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2"/>
              </a:buClr>
              <a:buSzPts val="1500"/>
              <a:buFont typeface="Calibri"/>
              <a:buChar char="●"/>
            </a:pPr>
            <a:r>
              <a:rPr lang="en-GB" sz="1800">
                <a:latin typeface="Times New Roman"/>
                <a:ea typeface="Times New Roman"/>
                <a:cs typeface="Times New Roman"/>
                <a:sym typeface="Times New Roman"/>
              </a:rPr>
              <a:t>Contributing in identifying the modules to be used in python for our project </a:t>
            </a:r>
            <a:endParaRPr sz="1800">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2"/>
              </a:buClr>
              <a:buSzPts val="1500"/>
              <a:buFont typeface="Calibri"/>
              <a:buChar char="●"/>
            </a:pPr>
            <a:r>
              <a:rPr lang="en-GB" sz="1800">
                <a:latin typeface="Times New Roman"/>
                <a:ea typeface="Times New Roman"/>
                <a:cs typeface="Times New Roman"/>
                <a:sym typeface="Times New Roman"/>
              </a:rPr>
              <a:t>Implementation of code for live gesture capturing and pass them to train the model</a:t>
            </a:r>
            <a:endParaRPr>
              <a:solidFill>
                <a:schemeClr val="dk2"/>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6" name="Shape 256"/>
        <p:cNvGrpSpPr/>
        <p:nvPr/>
      </p:nvGrpSpPr>
      <p:grpSpPr>
        <a:xfrm>
          <a:off x="0" y="0"/>
          <a:ext cx="0" cy="0"/>
          <a:chOff x="0" y="0"/>
          <a:chExt cx="0" cy="0"/>
        </a:xfrm>
      </p:grpSpPr>
      <p:sp>
        <p:nvSpPr>
          <p:cNvPr id="257" name="Google Shape;257;p38"/>
          <p:cNvSpPr txBox="1"/>
          <p:nvPr/>
        </p:nvSpPr>
        <p:spPr>
          <a:xfrm>
            <a:off x="461625" y="614050"/>
            <a:ext cx="5359500" cy="703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800">
                <a:latin typeface="Times New Roman"/>
                <a:ea typeface="Times New Roman"/>
                <a:cs typeface="Times New Roman"/>
                <a:sym typeface="Times New Roman"/>
              </a:rPr>
              <a:t>Team Member 3:  </a:t>
            </a:r>
            <a:endParaRPr b="1" sz="18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latin typeface="Times New Roman"/>
                <a:ea typeface="Times New Roman"/>
                <a:cs typeface="Times New Roman"/>
                <a:sym typeface="Times New Roman"/>
              </a:rPr>
              <a:t>S Vikram</a:t>
            </a:r>
            <a:r>
              <a:rPr lang="en-GB" sz="1800">
                <a:latin typeface="Times New Roman"/>
                <a:ea typeface="Times New Roman"/>
                <a:cs typeface="Times New Roman"/>
                <a:sym typeface="Times New Roman"/>
              </a:rPr>
              <a:t> - 20B81A33B7</a:t>
            </a:r>
            <a:endParaRPr sz="1800">
              <a:latin typeface="Times New Roman"/>
              <a:ea typeface="Times New Roman"/>
              <a:cs typeface="Times New Roman"/>
              <a:sym typeface="Times New Roman"/>
            </a:endParaRPr>
          </a:p>
        </p:txBody>
      </p:sp>
      <p:sp>
        <p:nvSpPr>
          <p:cNvPr id="258" name="Google Shape;258;p38"/>
          <p:cNvSpPr txBox="1"/>
          <p:nvPr/>
        </p:nvSpPr>
        <p:spPr>
          <a:xfrm>
            <a:off x="380850" y="1521050"/>
            <a:ext cx="8382300" cy="1631700"/>
          </a:xfrm>
          <a:prstGeom prst="rect">
            <a:avLst/>
          </a:prstGeom>
          <a:noFill/>
          <a:ln>
            <a:noFill/>
          </a:ln>
        </p:spPr>
        <p:txBody>
          <a:bodyPr anchorCtr="0" anchor="t" bIns="91425" lIns="91425" spcFirstLastPara="1" rIns="91425" wrap="square" tIns="91425">
            <a:spAutoFit/>
          </a:bodyPr>
          <a:lstStyle/>
          <a:p>
            <a:pPr indent="-323850" lvl="0" marL="457200" rtl="0" algn="l">
              <a:lnSpc>
                <a:spcPct val="150000"/>
              </a:lnSpc>
              <a:spcBef>
                <a:spcPts val="0"/>
              </a:spcBef>
              <a:spcAft>
                <a:spcPts val="0"/>
              </a:spcAft>
              <a:buClr>
                <a:schemeClr val="dk2"/>
              </a:buClr>
              <a:buSzPts val="1500"/>
              <a:buFont typeface="Calibri"/>
              <a:buChar char="●"/>
            </a:pPr>
            <a:r>
              <a:rPr lang="en-GB" sz="1800">
                <a:latin typeface="Times New Roman"/>
                <a:ea typeface="Times New Roman"/>
                <a:cs typeface="Times New Roman"/>
                <a:sym typeface="Times New Roman"/>
              </a:rPr>
              <a:t>Contributing in con</a:t>
            </a:r>
            <a:r>
              <a:rPr lang="en-GB" sz="1800">
                <a:latin typeface="Times New Roman"/>
                <a:ea typeface="Times New Roman"/>
                <a:cs typeface="Times New Roman"/>
                <a:sym typeface="Times New Roman"/>
              </a:rPr>
              <a:t>ducting the literature survey to </a:t>
            </a:r>
            <a:r>
              <a:rPr lang="en-GB" sz="1800">
                <a:latin typeface="Times New Roman"/>
                <a:ea typeface="Times New Roman"/>
                <a:cs typeface="Times New Roman"/>
                <a:sym typeface="Times New Roman"/>
              </a:rPr>
              <a:t>understand the existing problem</a:t>
            </a:r>
            <a:endParaRPr sz="1800">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2"/>
              </a:buClr>
              <a:buSzPts val="1500"/>
              <a:buFont typeface="Calibri"/>
              <a:buChar char="●"/>
            </a:pPr>
            <a:r>
              <a:rPr lang="en-GB" sz="1800">
                <a:latin typeface="Times New Roman"/>
                <a:ea typeface="Times New Roman"/>
                <a:cs typeface="Times New Roman"/>
                <a:sym typeface="Times New Roman"/>
              </a:rPr>
              <a:t>Contributing in collecting the gestures for training the model</a:t>
            </a:r>
            <a:endParaRPr sz="1800">
              <a:latin typeface="Times New Roman"/>
              <a:ea typeface="Times New Roman"/>
              <a:cs typeface="Times New Roman"/>
              <a:sym typeface="Times New Roman"/>
            </a:endParaRPr>
          </a:p>
          <a:p>
            <a:pPr indent="-323850" lvl="0" marL="457200" rtl="0" algn="l">
              <a:lnSpc>
                <a:spcPct val="150000"/>
              </a:lnSpc>
              <a:spcBef>
                <a:spcPts val="0"/>
              </a:spcBef>
              <a:spcAft>
                <a:spcPts val="0"/>
              </a:spcAft>
              <a:buClr>
                <a:schemeClr val="dk2"/>
              </a:buClr>
              <a:buSzPts val="1500"/>
              <a:buFont typeface="Calibri"/>
              <a:buChar char="●"/>
            </a:pPr>
            <a:r>
              <a:rPr lang="en-GB" sz="1800">
                <a:latin typeface="Times New Roman"/>
                <a:ea typeface="Times New Roman"/>
                <a:cs typeface="Times New Roman"/>
                <a:sym typeface="Times New Roman"/>
              </a:rPr>
              <a:t>Contributing in coding for the evaluation and performance of the model.</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300">
              <a:solidFill>
                <a:schemeClr val="dk2"/>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2" name="Shape 262"/>
        <p:cNvGrpSpPr/>
        <p:nvPr/>
      </p:nvGrpSpPr>
      <p:grpSpPr>
        <a:xfrm>
          <a:off x="0" y="0"/>
          <a:ext cx="0" cy="0"/>
          <a:chOff x="0" y="0"/>
          <a:chExt cx="0" cy="0"/>
        </a:xfrm>
      </p:grpSpPr>
      <p:sp>
        <p:nvSpPr>
          <p:cNvPr id="263" name="Google Shape;263;p39"/>
          <p:cNvSpPr txBox="1"/>
          <p:nvPr>
            <p:ph type="title"/>
          </p:nvPr>
        </p:nvSpPr>
        <p:spPr>
          <a:xfrm>
            <a:off x="298375" y="298250"/>
            <a:ext cx="76377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1900">
                <a:latin typeface="Times New Roman"/>
                <a:ea typeface="Times New Roman"/>
                <a:cs typeface="Times New Roman"/>
                <a:sym typeface="Times New Roman"/>
              </a:rPr>
              <a:t>Results and Discussions:</a:t>
            </a:r>
            <a:endParaRPr sz="1900">
              <a:latin typeface="Times New Roman"/>
              <a:ea typeface="Times New Roman"/>
              <a:cs typeface="Times New Roman"/>
              <a:sym typeface="Times New Roman"/>
            </a:endParaRPr>
          </a:p>
        </p:txBody>
      </p:sp>
      <p:pic>
        <p:nvPicPr>
          <p:cNvPr id="264" name="Google Shape;264;p39"/>
          <p:cNvPicPr preferRelativeResize="0"/>
          <p:nvPr/>
        </p:nvPicPr>
        <p:blipFill rotWithShape="1">
          <a:blip r:embed="rId3">
            <a:alphaModFix/>
          </a:blip>
          <a:srcRect b="0" l="0" r="0" t="0"/>
          <a:stretch/>
        </p:blipFill>
        <p:spPr>
          <a:xfrm>
            <a:off x="419800" y="875150"/>
            <a:ext cx="3197824" cy="1799224"/>
          </a:xfrm>
          <a:prstGeom prst="rect">
            <a:avLst/>
          </a:prstGeom>
          <a:noFill/>
          <a:ln>
            <a:noFill/>
          </a:ln>
        </p:spPr>
      </p:pic>
      <p:pic>
        <p:nvPicPr>
          <p:cNvPr id="265" name="Google Shape;265;p39"/>
          <p:cNvPicPr preferRelativeResize="0"/>
          <p:nvPr/>
        </p:nvPicPr>
        <p:blipFill>
          <a:blip r:embed="rId4">
            <a:alphaModFix/>
          </a:blip>
          <a:stretch>
            <a:fillRect/>
          </a:stretch>
        </p:blipFill>
        <p:spPr>
          <a:xfrm>
            <a:off x="4231275" y="887400"/>
            <a:ext cx="3299676" cy="1774726"/>
          </a:xfrm>
          <a:prstGeom prst="rect">
            <a:avLst/>
          </a:prstGeom>
          <a:noFill/>
          <a:ln>
            <a:noFill/>
          </a:ln>
        </p:spPr>
      </p:pic>
      <p:pic>
        <p:nvPicPr>
          <p:cNvPr id="266" name="Google Shape;266;p39"/>
          <p:cNvPicPr preferRelativeResize="0"/>
          <p:nvPr/>
        </p:nvPicPr>
        <p:blipFill>
          <a:blip r:embed="rId5">
            <a:alphaModFix/>
          </a:blip>
          <a:stretch>
            <a:fillRect/>
          </a:stretch>
        </p:blipFill>
        <p:spPr>
          <a:xfrm>
            <a:off x="456650" y="2835550"/>
            <a:ext cx="3124126" cy="1960651"/>
          </a:xfrm>
          <a:prstGeom prst="rect">
            <a:avLst/>
          </a:prstGeom>
          <a:noFill/>
          <a:ln>
            <a:noFill/>
          </a:ln>
        </p:spPr>
      </p:pic>
      <p:pic>
        <p:nvPicPr>
          <p:cNvPr id="267" name="Google Shape;267;p39"/>
          <p:cNvPicPr preferRelativeResize="0"/>
          <p:nvPr/>
        </p:nvPicPr>
        <p:blipFill>
          <a:blip r:embed="rId6">
            <a:alphaModFix/>
          </a:blip>
          <a:stretch>
            <a:fillRect/>
          </a:stretch>
        </p:blipFill>
        <p:spPr>
          <a:xfrm>
            <a:off x="4231275" y="2835550"/>
            <a:ext cx="3299675" cy="1960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1" name="Shape 271"/>
        <p:cNvGrpSpPr/>
        <p:nvPr/>
      </p:nvGrpSpPr>
      <p:grpSpPr>
        <a:xfrm>
          <a:off x="0" y="0"/>
          <a:ext cx="0" cy="0"/>
          <a:chOff x="0" y="0"/>
          <a:chExt cx="0" cy="0"/>
        </a:xfrm>
      </p:grpSpPr>
      <p:sp>
        <p:nvSpPr>
          <p:cNvPr id="272" name="Google Shape;272;p40"/>
          <p:cNvSpPr txBox="1"/>
          <p:nvPr>
            <p:ph type="title"/>
          </p:nvPr>
        </p:nvSpPr>
        <p:spPr>
          <a:xfrm>
            <a:off x="349300" y="298250"/>
            <a:ext cx="76377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1900">
                <a:latin typeface="Times New Roman"/>
                <a:ea typeface="Times New Roman"/>
                <a:cs typeface="Times New Roman"/>
                <a:sym typeface="Times New Roman"/>
              </a:rPr>
              <a:t>Cont…</a:t>
            </a:r>
            <a:endParaRPr sz="1900">
              <a:latin typeface="Times New Roman"/>
              <a:ea typeface="Times New Roman"/>
              <a:cs typeface="Times New Roman"/>
              <a:sym typeface="Times New Roman"/>
            </a:endParaRPr>
          </a:p>
        </p:txBody>
      </p:sp>
      <p:pic>
        <p:nvPicPr>
          <p:cNvPr id="273" name="Google Shape;273;p40"/>
          <p:cNvPicPr preferRelativeResize="0"/>
          <p:nvPr/>
        </p:nvPicPr>
        <p:blipFill>
          <a:blip r:embed="rId3">
            <a:alphaModFix/>
          </a:blip>
          <a:stretch>
            <a:fillRect/>
          </a:stretch>
        </p:blipFill>
        <p:spPr>
          <a:xfrm>
            <a:off x="424725" y="811500"/>
            <a:ext cx="3462951" cy="1884001"/>
          </a:xfrm>
          <a:prstGeom prst="rect">
            <a:avLst/>
          </a:prstGeom>
          <a:noFill/>
          <a:ln>
            <a:noFill/>
          </a:ln>
        </p:spPr>
      </p:pic>
      <p:pic>
        <p:nvPicPr>
          <p:cNvPr id="274" name="Google Shape;274;p40"/>
          <p:cNvPicPr preferRelativeResize="0"/>
          <p:nvPr/>
        </p:nvPicPr>
        <p:blipFill>
          <a:blip r:embed="rId4">
            <a:alphaModFix/>
          </a:blip>
          <a:stretch>
            <a:fillRect/>
          </a:stretch>
        </p:blipFill>
        <p:spPr>
          <a:xfrm>
            <a:off x="4256525" y="811500"/>
            <a:ext cx="3462951" cy="1883999"/>
          </a:xfrm>
          <a:prstGeom prst="rect">
            <a:avLst/>
          </a:prstGeom>
          <a:noFill/>
          <a:ln>
            <a:noFill/>
          </a:ln>
        </p:spPr>
      </p:pic>
      <p:pic>
        <p:nvPicPr>
          <p:cNvPr id="275" name="Google Shape;275;p40"/>
          <p:cNvPicPr preferRelativeResize="0"/>
          <p:nvPr/>
        </p:nvPicPr>
        <p:blipFill>
          <a:blip r:embed="rId5">
            <a:alphaModFix/>
          </a:blip>
          <a:stretch>
            <a:fillRect/>
          </a:stretch>
        </p:blipFill>
        <p:spPr>
          <a:xfrm>
            <a:off x="4256525" y="2822450"/>
            <a:ext cx="3462950" cy="1884000"/>
          </a:xfrm>
          <a:prstGeom prst="rect">
            <a:avLst/>
          </a:prstGeom>
          <a:noFill/>
          <a:ln>
            <a:noFill/>
          </a:ln>
        </p:spPr>
      </p:pic>
      <p:sp>
        <p:nvSpPr>
          <p:cNvPr id="276" name="Google Shape;276;p40"/>
          <p:cNvSpPr txBox="1"/>
          <p:nvPr/>
        </p:nvSpPr>
        <p:spPr>
          <a:xfrm>
            <a:off x="560175" y="3208325"/>
            <a:ext cx="3000000" cy="4311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lang="en-GB" sz="1600">
                <a:solidFill>
                  <a:srgbClr val="233A44"/>
                </a:solidFill>
                <a:latin typeface="Times New Roman"/>
                <a:ea typeface="Times New Roman"/>
                <a:cs typeface="Times New Roman"/>
                <a:sym typeface="Times New Roman"/>
              </a:rPr>
              <a:t>Accuracy : 81.81%</a:t>
            </a:r>
            <a:endParaRPr sz="1600">
              <a:solidFill>
                <a:srgbClr val="233A44"/>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0" name="Shape 280"/>
        <p:cNvGrpSpPr/>
        <p:nvPr/>
      </p:nvGrpSpPr>
      <p:grpSpPr>
        <a:xfrm>
          <a:off x="0" y="0"/>
          <a:ext cx="0" cy="0"/>
          <a:chOff x="0" y="0"/>
          <a:chExt cx="0" cy="0"/>
        </a:xfrm>
      </p:grpSpPr>
      <p:sp>
        <p:nvSpPr>
          <p:cNvPr id="281" name="Google Shape;281;p41"/>
          <p:cNvSpPr txBox="1"/>
          <p:nvPr>
            <p:ph type="title"/>
          </p:nvPr>
        </p:nvSpPr>
        <p:spPr>
          <a:xfrm>
            <a:off x="311100" y="298250"/>
            <a:ext cx="76377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1900">
                <a:latin typeface="Times New Roman"/>
                <a:ea typeface="Times New Roman"/>
                <a:cs typeface="Times New Roman"/>
                <a:sym typeface="Times New Roman"/>
              </a:rPr>
              <a:t>Conclusion:</a:t>
            </a:r>
            <a:endParaRPr sz="1900">
              <a:latin typeface="Times New Roman"/>
              <a:ea typeface="Times New Roman"/>
              <a:cs typeface="Times New Roman"/>
              <a:sym typeface="Times New Roman"/>
            </a:endParaRPr>
          </a:p>
        </p:txBody>
      </p:sp>
      <p:sp>
        <p:nvSpPr>
          <p:cNvPr id="282" name="Google Shape;282;p41"/>
          <p:cNvSpPr txBox="1"/>
          <p:nvPr/>
        </p:nvSpPr>
        <p:spPr>
          <a:xfrm>
            <a:off x="210250" y="425575"/>
            <a:ext cx="8570700" cy="3755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sz="1600">
              <a:latin typeface="Times New Roman"/>
              <a:ea typeface="Times New Roman"/>
              <a:cs typeface="Times New Roman"/>
              <a:sym typeface="Times New Roman"/>
            </a:endParaRPr>
          </a:p>
          <a:p>
            <a:pPr indent="-330200" lvl="0" marL="457200" rtl="0" algn="just">
              <a:lnSpc>
                <a:spcPct val="150000"/>
              </a:lnSpc>
              <a:spcBef>
                <a:spcPts val="0"/>
              </a:spcBef>
              <a:spcAft>
                <a:spcPts val="0"/>
              </a:spcAft>
              <a:buSzPts val="1600"/>
              <a:buFont typeface="Times New Roman"/>
              <a:buChar char="●"/>
            </a:pPr>
            <a:r>
              <a:rPr lang="en-GB" sz="1600">
                <a:latin typeface="Times New Roman"/>
                <a:ea typeface="Times New Roman"/>
                <a:cs typeface="Times New Roman"/>
                <a:sym typeface="Times New Roman"/>
              </a:rPr>
              <a:t>Thus "Beyond Words: Exploring Action Detection in Sign Language" leverages cutting-edge technologies like TensorFlow, OpenCV, and MediaPipe to enable  sign language interpretation, bridging communication barriers for the hearing impaired.</a:t>
            </a:r>
            <a:endParaRPr sz="1600">
              <a:latin typeface="Times New Roman"/>
              <a:ea typeface="Times New Roman"/>
              <a:cs typeface="Times New Roman"/>
              <a:sym typeface="Times New Roman"/>
            </a:endParaRPr>
          </a:p>
          <a:p>
            <a:pPr indent="-330200" lvl="0" marL="457200" rtl="0" algn="just">
              <a:lnSpc>
                <a:spcPct val="150000"/>
              </a:lnSpc>
              <a:spcBef>
                <a:spcPts val="0"/>
              </a:spcBef>
              <a:spcAft>
                <a:spcPts val="0"/>
              </a:spcAft>
              <a:buSzPts val="1600"/>
              <a:buFont typeface="Times New Roman"/>
              <a:buChar char="●"/>
            </a:pPr>
            <a:r>
              <a:rPr lang="en-GB" sz="1600">
                <a:latin typeface="Times New Roman"/>
                <a:ea typeface="Times New Roman"/>
                <a:cs typeface="Times New Roman"/>
                <a:sym typeface="Times New Roman"/>
              </a:rPr>
              <a:t>By utilizing the MediaPipe Holistic model, the project captures intricate facial, body, and hand gestures, fostering a nuanced understanding of sign language expressions and enhancing interpretative capabilities.</a:t>
            </a:r>
            <a:endParaRPr sz="1600">
              <a:latin typeface="Times New Roman"/>
              <a:ea typeface="Times New Roman"/>
              <a:cs typeface="Times New Roman"/>
              <a:sym typeface="Times New Roman"/>
            </a:endParaRPr>
          </a:p>
          <a:p>
            <a:pPr indent="-330200" lvl="0" marL="457200" rtl="0" algn="just">
              <a:lnSpc>
                <a:spcPct val="150000"/>
              </a:lnSpc>
              <a:spcBef>
                <a:spcPts val="0"/>
              </a:spcBef>
              <a:spcAft>
                <a:spcPts val="0"/>
              </a:spcAft>
              <a:buSzPts val="1600"/>
              <a:buFont typeface="Times New Roman"/>
              <a:buChar char="●"/>
            </a:pPr>
            <a:r>
              <a:rPr lang="en-GB" sz="1600">
                <a:latin typeface="Times New Roman"/>
                <a:ea typeface="Times New Roman"/>
                <a:cs typeface="Times New Roman"/>
                <a:sym typeface="Times New Roman"/>
              </a:rPr>
              <a:t>In our model, we have given additional feature of speech conversion for sign detection  enhancing accessibility of sign language interpretation.</a:t>
            </a:r>
            <a:endParaRPr sz="1600">
              <a:latin typeface="Times New Roman"/>
              <a:ea typeface="Times New Roman"/>
              <a:cs typeface="Times New Roman"/>
              <a:sym typeface="Times New Roman"/>
            </a:endParaRPr>
          </a:p>
          <a:p>
            <a:pPr indent="0" lvl="0" marL="457200" rtl="0" algn="l">
              <a:lnSpc>
                <a:spcPct val="150000"/>
              </a:lnSpc>
              <a:spcBef>
                <a:spcPts val="0"/>
              </a:spcBef>
              <a:spcAft>
                <a:spcPts val="0"/>
              </a:spcAft>
              <a:buNone/>
            </a:pPr>
            <a:r>
              <a:t/>
            </a:r>
            <a:endParaRPr sz="16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6" name="Shape 286"/>
        <p:cNvGrpSpPr/>
        <p:nvPr/>
      </p:nvGrpSpPr>
      <p:grpSpPr>
        <a:xfrm>
          <a:off x="0" y="0"/>
          <a:ext cx="0" cy="0"/>
          <a:chOff x="0" y="0"/>
          <a:chExt cx="0" cy="0"/>
        </a:xfrm>
      </p:grpSpPr>
      <p:sp>
        <p:nvSpPr>
          <p:cNvPr id="287" name="Google Shape;287;p42"/>
          <p:cNvSpPr txBox="1"/>
          <p:nvPr>
            <p:ph type="title"/>
          </p:nvPr>
        </p:nvSpPr>
        <p:spPr>
          <a:xfrm>
            <a:off x="311100" y="298250"/>
            <a:ext cx="76377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1900">
                <a:latin typeface="Times New Roman"/>
                <a:ea typeface="Times New Roman"/>
                <a:cs typeface="Times New Roman"/>
                <a:sym typeface="Times New Roman"/>
              </a:rPr>
              <a:t>Future Enhancements:</a:t>
            </a:r>
            <a:endParaRPr sz="1900">
              <a:latin typeface="Times New Roman"/>
              <a:ea typeface="Times New Roman"/>
              <a:cs typeface="Times New Roman"/>
              <a:sym typeface="Times New Roman"/>
            </a:endParaRPr>
          </a:p>
        </p:txBody>
      </p:sp>
      <p:sp>
        <p:nvSpPr>
          <p:cNvPr id="288" name="Google Shape;288;p42"/>
          <p:cNvSpPr txBox="1"/>
          <p:nvPr/>
        </p:nvSpPr>
        <p:spPr>
          <a:xfrm>
            <a:off x="183800" y="298250"/>
            <a:ext cx="8595900" cy="4225200"/>
          </a:xfrm>
          <a:prstGeom prst="rect">
            <a:avLst/>
          </a:prstGeom>
          <a:noFill/>
          <a:ln>
            <a:noFill/>
          </a:ln>
        </p:spPr>
        <p:txBody>
          <a:bodyPr anchorCtr="0" anchor="t" bIns="91425" lIns="91425" spcFirstLastPara="1" rIns="91425" wrap="square" tIns="91425">
            <a:spAutoFit/>
          </a:bodyPr>
          <a:lstStyle/>
          <a:p>
            <a:pPr indent="0" lvl="0" marL="0" marR="355600" rtl="0" algn="just">
              <a:lnSpc>
                <a:spcPct val="150000"/>
              </a:lnSpc>
              <a:spcBef>
                <a:spcPts val="0"/>
              </a:spcBef>
              <a:spcAft>
                <a:spcPts val="0"/>
              </a:spcAft>
              <a:buNone/>
            </a:pPr>
            <a:r>
              <a:t/>
            </a:r>
            <a:endParaRPr sz="1700">
              <a:latin typeface="Times New Roman"/>
              <a:ea typeface="Times New Roman"/>
              <a:cs typeface="Times New Roman"/>
              <a:sym typeface="Times New Roman"/>
            </a:endParaRPr>
          </a:p>
          <a:p>
            <a:pPr indent="-330200" lvl="0" marL="457200" marR="355600" rtl="0" algn="just">
              <a:lnSpc>
                <a:spcPct val="150000"/>
              </a:lnSpc>
              <a:spcBef>
                <a:spcPts val="600"/>
              </a:spcBef>
              <a:spcAft>
                <a:spcPts val="0"/>
              </a:spcAft>
              <a:buSzPts val="1600"/>
              <a:buFont typeface="Times New Roman"/>
              <a:buChar char="●"/>
            </a:pPr>
            <a:r>
              <a:rPr lang="en-GB" sz="1600">
                <a:latin typeface="Times New Roman"/>
                <a:ea typeface="Times New Roman"/>
                <a:cs typeface="Times New Roman"/>
                <a:sym typeface="Times New Roman"/>
              </a:rPr>
              <a:t>Gesture Customization for Users: Acknowledging the diversity of communication preferences, implementing a feature that allows users to customize or define their own set of personalized gestures adds a layer of personalization to the system.</a:t>
            </a:r>
            <a:endParaRPr sz="1600">
              <a:latin typeface="Times New Roman"/>
              <a:ea typeface="Times New Roman"/>
              <a:cs typeface="Times New Roman"/>
              <a:sym typeface="Times New Roman"/>
            </a:endParaRPr>
          </a:p>
          <a:p>
            <a:pPr indent="-330200" lvl="0" marL="457200" marR="355600" rtl="0" algn="just">
              <a:lnSpc>
                <a:spcPct val="150000"/>
              </a:lnSpc>
              <a:spcBef>
                <a:spcPts val="0"/>
              </a:spcBef>
              <a:spcAft>
                <a:spcPts val="0"/>
              </a:spcAft>
              <a:buSzPts val="1600"/>
              <a:buFont typeface="Times New Roman"/>
              <a:buChar char="●"/>
            </a:pPr>
            <a:r>
              <a:rPr lang="en-GB" sz="1600">
                <a:solidFill>
                  <a:srgbClr val="222222"/>
                </a:solidFill>
                <a:highlight>
                  <a:schemeClr val="dk1"/>
                </a:highlight>
                <a:latin typeface="Times New Roman"/>
                <a:ea typeface="Times New Roman"/>
                <a:cs typeface="Times New Roman"/>
                <a:sym typeface="Times New Roman"/>
              </a:rPr>
              <a:t>Translation to Multiple Languages</a:t>
            </a:r>
            <a:r>
              <a:rPr lang="en-GB" sz="1600">
                <a:latin typeface="Times New Roman"/>
                <a:ea typeface="Times New Roman"/>
                <a:cs typeface="Times New Roman"/>
                <a:sym typeface="Times New Roman"/>
              </a:rPr>
              <a:t>: </a:t>
            </a:r>
            <a:r>
              <a:rPr lang="en-GB" sz="1600">
                <a:solidFill>
                  <a:srgbClr val="222222"/>
                </a:solidFill>
                <a:highlight>
                  <a:schemeClr val="dk1"/>
                </a:highlight>
                <a:latin typeface="Times New Roman"/>
                <a:ea typeface="Times New Roman"/>
                <a:cs typeface="Times New Roman"/>
                <a:sym typeface="Times New Roman"/>
              </a:rPr>
              <a:t>Exploring translation to multiple languages can enhance the system's accessibility, making sign language interpretation inclusive across diverse linguistic communities. This future scope aims to break language barriers and promote a more widespread understanding of sign language expressions.</a:t>
            </a:r>
            <a:endParaRPr sz="1600">
              <a:solidFill>
                <a:srgbClr val="222222"/>
              </a:solidFill>
              <a:highlight>
                <a:schemeClr val="dk1"/>
              </a:highlight>
              <a:latin typeface="Times New Roman"/>
              <a:ea typeface="Times New Roman"/>
              <a:cs typeface="Times New Roman"/>
              <a:sym typeface="Times New Roman"/>
            </a:endParaRPr>
          </a:p>
          <a:p>
            <a:pPr indent="-330200" lvl="0" marL="457200" rtl="0" algn="l">
              <a:lnSpc>
                <a:spcPct val="150000"/>
              </a:lnSpc>
              <a:spcBef>
                <a:spcPts val="0"/>
              </a:spcBef>
              <a:spcAft>
                <a:spcPts val="0"/>
              </a:spcAft>
              <a:buClr>
                <a:srgbClr val="222222"/>
              </a:buClr>
              <a:buSzPts val="1600"/>
              <a:buFont typeface="Times New Roman"/>
              <a:buChar char="●"/>
            </a:pPr>
            <a:r>
              <a:rPr lang="en-GB" sz="1600">
                <a:solidFill>
                  <a:srgbClr val="222222"/>
                </a:solidFill>
                <a:highlight>
                  <a:schemeClr val="dk1"/>
                </a:highlight>
                <a:latin typeface="Times New Roman"/>
                <a:ea typeface="Times New Roman"/>
                <a:cs typeface="Times New Roman"/>
                <a:sym typeface="Times New Roman"/>
              </a:rPr>
              <a:t>Enhanced Gesture Vocabulary: Enrich the system's vocabulary of recognized gestures by incorporating more signs and expressions. This expansion could involve collaboration with sign language experts and communities to ensure cultural relevance and inclusivity.</a:t>
            </a:r>
            <a:endParaRPr sz="1600">
              <a:solidFill>
                <a:srgbClr val="222222"/>
              </a:solidFill>
              <a:highlight>
                <a:schemeClr val="dk1"/>
              </a:highlight>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2" name="Shape 292"/>
        <p:cNvGrpSpPr/>
        <p:nvPr/>
      </p:nvGrpSpPr>
      <p:grpSpPr>
        <a:xfrm>
          <a:off x="0" y="0"/>
          <a:ext cx="0" cy="0"/>
          <a:chOff x="0" y="0"/>
          <a:chExt cx="0" cy="0"/>
        </a:xfrm>
      </p:grpSpPr>
      <p:sp>
        <p:nvSpPr>
          <p:cNvPr id="293" name="Google Shape;293;p43"/>
          <p:cNvSpPr txBox="1"/>
          <p:nvPr>
            <p:ph idx="1" type="body"/>
          </p:nvPr>
        </p:nvSpPr>
        <p:spPr>
          <a:xfrm>
            <a:off x="260775" y="836975"/>
            <a:ext cx="8566500" cy="395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600">
                <a:solidFill>
                  <a:srgbClr val="222222"/>
                </a:solidFill>
                <a:highlight>
                  <a:srgbClr val="FFFFFF"/>
                </a:highlight>
                <a:latin typeface="Times New Roman"/>
                <a:ea typeface="Times New Roman"/>
                <a:cs typeface="Times New Roman"/>
                <a:sym typeface="Times New Roman"/>
              </a:rPr>
              <a:t>[1] </a:t>
            </a:r>
            <a:r>
              <a:rPr lang="en-GB" sz="1600">
                <a:solidFill>
                  <a:srgbClr val="222222"/>
                </a:solidFill>
                <a:highlight>
                  <a:srgbClr val="FFFFFF"/>
                </a:highlight>
                <a:latin typeface="Times New Roman"/>
                <a:ea typeface="Times New Roman"/>
                <a:cs typeface="Times New Roman"/>
                <a:sym typeface="Times New Roman"/>
              </a:rPr>
              <a:t>Shubham Shinde, Ashwin Kothari, Vikram Gupta, </a:t>
            </a:r>
            <a:r>
              <a:rPr b="1" lang="en-GB" sz="1600">
                <a:solidFill>
                  <a:srgbClr val="222222"/>
                </a:solidFill>
                <a:highlight>
                  <a:srgbClr val="FFFFFF"/>
                </a:highlight>
                <a:latin typeface="Times New Roman"/>
                <a:ea typeface="Times New Roman"/>
                <a:cs typeface="Times New Roman"/>
                <a:sym typeface="Times New Roman"/>
              </a:rPr>
              <a:t>YOLO based Human Action Recognition and Localization</a:t>
            </a:r>
            <a:r>
              <a:rPr lang="en-GB" sz="1600">
                <a:solidFill>
                  <a:srgbClr val="222222"/>
                </a:solidFill>
                <a:highlight>
                  <a:srgbClr val="FFFFFF"/>
                </a:highlight>
                <a:latin typeface="Times New Roman"/>
                <a:ea typeface="Times New Roman"/>
                <a:cs typeface="Times New Roman"/>
                <a:sym typeface="Times New Roman"/>
              </a:rPr>
              <a:t>, Procedia Computer Science,Volume 133, 2018, Pages 831-838, ISSN 1877-0509, https://doi.org/10.1016/j.procs.2018.07.112.</a:t>
            </a:r>
            <a:endParaRPr sz="1600">
              <a:solidFill>
                <a:srgbClr val="222222"/>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600">
              <a:solidFill>
                <a:srgbClr val="333333"/>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GB" sz="1600">
                <a:solidFill>
                  <a:srgbClr val="222222"/>
                </a:solidFill>
                <a:highlight>
                  <a:srgbClr val="FFFFFF"/>
                </a:highlight>
                <a:latin typeface="Times New Roman"/>
                <a:ea typeface="Times New Roman"/>
                <a:cs typeface="Times New Roman"/>
                <a:sym typeface="Times New Roman"/>
              </a:rPr>
              <a:t>[2]</a:t>
            </a:r>
            <a:r>
              <a:rPr lang="en-GB" sz="1600">
                <a:solidFill>
                  <a:srgbClr val="222222"/>
                </a:solidFill>
                <a:highlight>
                  <a:srgbClr val="FFFFFF"/>
                </a:highlight>
                <a:latin typeface="Times New Roman"/>
                <a:ea typeface="Times New Roman"/>
                <a:cs typeface="Times New Roman"/>
                <a:sym typeface="Times New Roman"/>
              </a:rPr>
              <a:t> S</a:t>
            </a:r>
            <a:r>
              <a:rPr lang="en-GB" sz="1600">
                <a:solidFill>
                  <a:srgbClr val="222222"/>
                </a:solidFill>
                <a:highlight>
                  <a:srgbClr val="FFFFFF"/>
                </a:highlight>
                <a:latin typeface="Times New Roman"/>
                <a:ea typeface="Times New Roman"/>
                <a:cs typeface="Times New Roman"/>
                <a:sym typeface="Times New Roman"/>
              </a:rPr>
              <a:t>hi, B., Brentari, D., Shakhnarovich, G., &amp; Livescu, K. (2021). </a:t>
            </a:r>
            <a:r>
              <a:rPr b="1" lang="en-GB" sz="1600">
                <a:solidFill>
                  <a:srgbClr val="222222"/>
                </a:solidFill>
                <a:highlight>
                  <a:srgbClr val="FFFFFF"/>
                </a:highlight>
                <a:latin typeface="Times New Roman"/>
                <a:ea typeface="Times New Roman"/>
                <a:cs typeface="Times New Roman"/>
                <a:sym typeface="Times New Roman"/>
              </a:rPr>
              <a:t>Fingerspelling detection in american sign language</a:t>
            </a:r>
            <a:r>
              <a:rPr lang="en-GB" sz="1600">
                <a:solidFill>
                  <a:srgbClr val="222222"/>
                </a:solidFill>
                <a:highlight>
                  <a:srgbClr val="FFFFFF"/>
                </a:highlight>
                <a:latin typeface="Times New Roman"/>
                <a:ea typeface="Times New Roman"/>
                <a:cs typeface="Times New Roman"/>
                <a:sym typeface="Times New Roman"/>
              </a:rPr>
              <a:t>. In </a:t>
            </a:r>
            <a:r>
              <a:rPr i="1" lang="en-GB" sz="1600">
                <a:solidFill>
                  <a:srgbClr val="222222"/>
                </a:solidFill>
                <a:highlight>
                  <a:srgbClr val="FFFFFF"/>
                </a:highlight>
                <a:latin typeface="Times New Roman"/>
                <a:ea typeface="Times New Roman"/>
                <a:cs typeface="Times New Roman"/>
                <a:sym typeface="Times New Roman"/>
              </a:rPr>
              <a:t>Proceedings of the IEEE/CVF Conference on Computer Vision and Pattern Recognition</a:t>
            </a:r>
            <a:r>
              <a:rPr lang="en-GB" sz="1600">
                <a:solidFill>
                  <a:srgbClr val="222222"/>
                </a:solidFill>
                <a:highlight>
                  <a:srgbClr val="FFFFFF"/>
                </a:highlight>
                <a:latin typeface="Times New Roman"/>
                <a:ea typeface="Times New Roman"/>
                <a:cs typeface="Times New Roman"/>
                <a:sym typeface="Times New Roman"/>
              </a:rPr>
              <a:t> (pp. 4166-4175).</a:t>
            </a:r>
            <a:endParaRPr sz="1600">
              <a:solidFill>
                <a:srgbClr val="222222"/>
              </a:solidFill>
              <a:highlight>
                <a:schemeClr val="dk1"/>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600">
              <a:solidFill>
                <a:srgbClr val="222222"/>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GB" sz="1600">
                <a:solidFill>
                  <a:srgbClr val="222222"/>
                </a:solidFill>
                <a:highlight>
                  <a:srgbClr val="FFFFFF"/>
                </a:highlight>
                <a:latin typeface="Times New Roman"/>
                <a:ea typeface="Times New Roman"/>
                <a:cs typeface="Times New Roman"/>
                <a:sym typeface="Times New Roman"/>
              </a:rPr>
              <a:t>[3]</a:t>
            </a:r>
            <a:r>
              <a:rPr lang="en-GB" sz="1600">
                <a:solidFill>
                  <a:srgbClr val="222222"/>
                </a:solidFill>
                <a:highlight>
                  <a:srgbClr val="FFFFFF"/>
                </a:highlight>
                <a:latin typeface="Times New Roman"/>
                <a:ea typeface="Times New Roman"/>
                <a:cs typeface="Times New Roman"/>
                <a:sym typeface="Times New Roman"/>
              </a:rPr>
              <a:t> </a:t>
            </a:r>
            <a:r>
              <a:rPr lang="en-GB" sz="1600">
                <a:solidFill>
                  <a:srgbClr val="333333"/>
                </a:solidFill>
                <a:highlight>
                  <a:schemeClr val="dk1"/>
                </a:highlight>
                <a:latin typeface="Times New Roman"/>
                <a:ea typeface="Times New Roman"/>
                <a:cs typeface="Times New Roman"/>
                <a:sym typeface="Times New Roman"/>
              </a:rPr>
              <a:t>R. V. Prakash, A. R, A. A. Reddy, R. Harshitha, K. Himansee and S. K. A. Sattar, "</a:t>
            </a:r>
            <a:r>
              <a:rPr b="1" lang="en-GB" sz="1600">
                <a:solidFill>
                  <a:srgbClr val="333333"/>
                </a:solidFill>
                <a:highlight>
                  <a:schemeClr val="dk1"/>
                </a:highlight>
                <a:latin typeface="Times New Roman"/>
                <a:ea typeface="Times New Roman"/>
                <a:cs typeface="Times New Roman"/>
                <a:sym typeface="Times New Roman"/>
              </a:rPr>
              <a:t>Sign Language Recognition Using CNN</a:t>
            </a:r>
            <a:r>
              <a:rPr lang="en-GB" sz="1600">
                <a:solidFill>
                  <a:srgbClr val="333333"/>
                </a:solidFill>
                <a:highlight>
                  <a:schemeClr val="dk1"/>
                </a:highlight>
                <a:latin typeface="Times New Roman"/>
                <a:ea typeface="Times New Roman"/>
                <a:cs typeface="Times New Roman"/>
                <a:sym typeface="Times New Roman"/>
              </a:rPr>
              <a:t>," </a:t>
            </a:r>
            <a:r>
              <a:rPr i="1" lang="en-GB" sz="1600">
                <a:solidFill>
                  <a:srgbClr val="333333"/>
                </a:solidFill>
                <a:highlight>
                  <a:schemeClr val="dk1"/>
                </a:highlight>
                <a:latin typeface="Times New Roman"/>
                <a:ea typeface="Times New Roman"/>
                <a:cs typeface="Times New Roman"/>
                <a:sym typeface="Times New Roman"/>
              </a:rPr>
              <a:t>2023 14th International Conference on Computing Communication and Networking Technologies (ICCCNT)</a:t>
            </a:r>
            <a:r>
              <a:rPr lang="en-GB" sz="1600">
                <a:solidFill>
                  <a:srgbClr val="333333"/>
                </a:solidFill>
                <a:highlight>
                  <a:schemeClr val="dk1"/>
                </a:highlight>
                <a:latin typeface="Times New Roman"/>
                <a:ea typeface="Times New Roman"/>
                <a:cs typeface="Times New Roman"/>
                <a:sym typeface="Times New Roman"/>
              </a:rPr>
              <a:t>, Delhi, India, 2023, pp. 1-7, doi: 10.1109/ICCCNT56998.2023.10307510.</a:t>
            </a:r>
            <a:endParaRPr sz="1600">
              <a:solidFill>
                <a:srgbClr val="222222"/>
              </a:solidFill>
              <a:highlight>
                <a:schemeClr val="dk1"/>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600">
              <a:solidFill>
                <a:srgbClr val="222222"/>
              </a:solidFill>
              <a:highlight>
                <a:srgbClr val="FFFFFF"/>
              </a:highlight>
              <a:latin typeface="Times New Roman"/>
              <a:ea typeface="Times New Roman"/>
              <a:cs typeface="Times New Roman"/>
              <a:sym typeface="Times New Roman"/>
            </a:endParaRPr>
          </a:p>
          <a:p>
            <a:pPr indent="0" lvl="0" marL="0" rtl="0" algn="just">
              <a:lnSpc>
                <a:spcPct val="95000"/>
              </a:lnSpc>
              <a:spcBef>
                <a:spcPts val="0"/>
              </a:spcBef>
              <a:spcAft>
                <a:spcPts val="0"/>
              </a:spcAft>
              <a:buNone/>
            </a:pPr>
            <a:r>
              <a:t/>
            </a:r>
            <a:endParaRPr sz="1500">
              <a:solidFill>
                <a:srgbClr val="222222"/>
              </a:solidFill>
              <a:highlight>
                <a:srgbClr val="FFFFFF"/>
              </a:highlight>
              <a:latin typeface="Times New Roman"/>
              <a:ea typeface="Times New Roman"/>
              <a:cs typeface="Times New Roman"/>
              <a:sym typeface="Times New Roman"/>
            </a:endParaRPr>
          </a:p>
          <a:p>
            <a:pPr indent="0" lvl="0" marL="0" rtl="0" algn="l">
              <a:lnSpc>
                <a:spcPct val="95000"/>
              </a:lnSpc>
              <a:spcBef>
                <a:spcPts val="0"/>
              </a:spcBef>
              <a:spcAft>
                <a:spcPts val="0"/>
              </a:spcAft>
              <a:buNone/>
            </a:pPr>
            <a:r>
              <a:t/>
            </a:r>
            <a:endParaRPr sz="1500">
              <a:solidFill>
                <a:srgbClr val="222222"/>
              </a:solidFill>
              <a:highlight>
                <a:srgbClr val="FFFFFF"/>
              </a:highlight>
              <a:latin typeface="Times New Roman"/>
              <a:ea typeface="Times New Roman"/>
              <a:cs typeface="Times New Roman"/>
              <a:sym typeface="Times New Roman"/>
            </a:endParaRPr>
          </a:p>
          <a:p>
            <a:pPr indent="0" lvl="0" marL="0" rtl="0" algn="l">
              <a:lnSpc>
                <a:spcPct val="95000"/>
              </a:lnSpc>
              <a:spcBef>
                <a:spcPts val="0"/>
              </a:spcBef>
              <a:spcAft>
                <a:spcPts val="0"/>
              </a:spcAft>
              <a:buNone/>
            </a:pPr>
            <a:r>
              <a:t/>
            </a:r>
            <a:endParaRPr sz="1500">
              <a:solidFill>
                <a:srgbClr val="222222"/>
              </a:solidFill>
              <a:highlight>
                <a:srgbClr val="FFFFFF"/>
              </a:highlight>
              <a:latin typeface="Times New Roman"/>
              <a:ea typeface="Times New Roman"/>
              <a:cs typeface="Times New Roman"/>
              <a:sym typeface="Times New Roman"/>
            </a:endParaRPr>
          </a:p>
          <a:p>
            <a:pPr indent="0" lvl="0" marL="0" rtl="0" algn="l">
              <a:lnSpc>
                <a:spcPct val="95000"/>
              </a:lnSpc>
              <a:spcBef>
                <a:spcPts val="0"/>
              </a:spcBef>
              <a:spcAft>
                <a:spcPts val="0"/>
              </a:spcAft>
              <a:buNone/>
            </a:pPr>
            <a:r>
              <a:t/>
            </a:r>
            <a:endParaRPr sz="1500">
              <a:solidFill>
                <a:srgbClr val="222222"/>
              </a:solidFill>
              <a:highlight>
                <a:srgbClr val="FFFFFF"/>
              </a:highlight>
              <a:latin typeface="Times New Roman"/>
              <a:ea typeface="Times New Roman"/>
              <a:cs typeface="Times New Roman"/>
              <a:sym typeface="Times New Roman"/>
            </a:endParaRPr>
          </a:p>
          <a:p>
            <a:pPr indent="0" lvl="0" marL="0" rtl="0" algn="l">
              <a:lnSpc>
                <a:spcPct val="95000"/>
              </a:lnSpc>
              <a:spcBef>
                <a:spcPts val="0"/>
              </a:spcBef>
              <a:spcAft>
                <a:spcPts val="0"/>
              </a:spcAft>
              <a:buNone/>
            </a:pPr>
            <a:r>
              <a:t/>
            </a:r>
            <a:endParaRPr sz="1500">
              <a:solidFill>
                <a:srgbClr val="222222"/>
              </a:solidFill>
              <a:highlight>
                <a:srgbClr val="FFFFFF"/>
              </a:highlight>
              <a:latin typeface="Times New Roman"/>
              <a:ea typeface="Times New Roman"/>
              <a:cs typeface="Times New Roman"/>
              <a:sym typeface="Times New Roman"/>
            </a:endParaRPr>
          </a:p>
          <a:p>
            <a:pPr indent="0" lvl="0" marL="0" rtl="0" algn="l">
              <a:lnSpc>
                <a:spcPct val="95000"/>
              </a:lnSpc>
              <a:spcBef>
                <a:spcPts val="0"/>
              </a:spcBef>
              <a:spcAft>
                <a:spcPts val="0"/>
              </a:spcAft>
              <a:buNone/>
            </a:pPr>
            <a:r>
              <a:t/>
            </a:r>
            <a:endParaRPr sz="1500">
              <a:solidFill>
                <a:srgbClr val="222222"/>
              </a:solidFill>
              <a:highlight>
                <a:srgbClr val="FFFFFF"/>
              </a:highlight>
              <a:latin typeface="Times New Roman"/>
              <a:ea typeface="Times New Roman"/>
              <a:cs typeface="Times New Roman"/>
              <a:sym typeface="Times New Roman"/>
            </a:endParaRPr>
          </a:p>
          <a:p>
            <a:pPr indent="0" lvl="0" marL="0" rtl="0" algn="l">
              <a:lnSpc>
                <a:spcPct val="95000"/>
              </a:lnSpc>
              <a:spcBef>
                <a:spcPts val="0"/>
              </a:spcBef>
              <a:spcAft>
                <a:spcPts val="0"/>
              </a:spcAft>
              <a:buNone/>
            </a:pPr>
            <a:r>
              <a:t/>
            </a:r>
            <a:endParaRPr sz="1500">
              <a:solidFill>
                <a:srgbClr val="222222"/>
              </a:solidFill>
              <a:highlight>
                <a:srgbClr val="FFFFFF"/>
              </a:highlight>
              <a:latin typeface="Times New Roman"/>
              <a:ea typeface="Times New Roman"/>
              <a:cs typeface="Times New Roman"/>
              <a:sym typeface="Times New Roman"/>
            </a:endParaRPr>
          </a:p>
        </p:txBody>
      </p:sp>
      <p:sp>
        <p:nvSpPr>
          <p:cNvPr id="294" name="Google Shape;294;p43"/>
          <p:cNvSpPr txBox="1"/>
          <p:nvPr>
            <p:ph idx="1" type="body"/>
          </p:nvPr>
        </p:nvSpPr>
        <p:spPr>
          <a:xfrm>
            <a:off x="310100" y="340174"/>
            <a:ext cx="7415100" cy="496800"/>
          </a:xfrm>
          <a:prstGeom prst="rect">
            <a:avLst/>
          </a:prstGeom>
          <a:noFill/>
          <a:ln>
            <a:noFill/>
          </a:ln>
        </p:spPr>
        <p:txBody>
          <a:bodyPr anchorCtr="0" anchor="b" bIns="91425" lIns="91425" spcFirstLastPara="1" rIns="91425" wrap="square" tIns="91425">
            <a:normAutofit/>
          </a:bodyPr>
          <a:lstStyle/>
          <a:p>
            <a:pPr indent="0" lvl="0" marL="0" rtl="0" algn="l">
              <a:lnSpc>
                <a:spcPct val="115000"/>
              </a:lnSpc>
              <a:spcBef>
                <a:spcPts val="0"/>
              </a:spcBef>
              <a:spcAft>
                <a:spcPts val="0"/>
              </a:spcAft>
              <a:buSzPts val="1300"/>
              <a:buNone/>
            </a:pPr>
            <a:r>
              <a:rPr lang="en-GB" sz="1900">
                <a:solidFill>
                  <a:schemeClr val="lt1"/>
                </a:solidFill>
                <a:latin typeface="Times New Roman"/>
                <a:ea typeface="Times New Roman"/>
                <a:cs typeface="Times New Roman"/>
                <a:sym typeface="Times New Roman"/>
              </a:rPr>
              <a:t>References:</a:t>
            </a:r>
            <a:endParaRPr sz="1900">
              <a:solidFill>
                <a:schemeClr val="lt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0" name="Shape 180"/>
        <p:cNvGrpSpPr/>
        <p:nvPr/>
      </p:nvGrpSpPr>
      <p:grpSpPr>
        <a:xfrm>
          <a:off x="0" y="0"/>
          <a:ext cx="0" cy="0"/>
          <a:chOff x="0" y="0"/>
          <a:chExt cx="0" cy="0"/>
        </a:xfrm>
      </p:grpSpPr>
      <p:sp>
        <p:nvSpPr>
          <p:cNvPr id="181" name="Google Shape;181;p26"/>
          <p:cNvSpPr txBox="1"/>
          <p:nvPr/>
        </p:nvSpPr>
        <p:spPr>
          <a:xfrm>
            <a:off x="682850" y="576275"/>
            <a:ext cx="7104600" cy="4155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300"/>
              <a:buFont typeface="Arial"/>
              <a:buNone/>
            </a:pPr>
            <a:r>
              <a:t/>
            </a:r>
            <a:endParaRPr i="0" sz="1500" u="none" cap="none" strike="noStrike">
              <a:solidFill>
                <a:schemeClr val="dk2"/>
              </a:solidFill>
              <a:latin typeface="Times New Roman"/>
              <a:ea typeface="Times New Roman"/>
              <a:cs typeface="Times New Roman"/>
              <a:sym typeface="Times New Roman"/>
            </a:endParaRPr>
          </a:p>
        </p:txBody>
      </p:sp>
      <p:sp>
        <p:nvSpPr>
          <p:cNvPr id="182" name="Google Shape;182;p26"/>
          <p:cNvSpPr txBox="1"/>
          <p:nvPr>
            <p:ph idx="4294967295" type="title"/>
          </p:nvPr>
        </p:nvSpPr>
        <p:spPr>
          <a:xfrm>
            <a:off x="450900" y="355875"/>
            <a:ext cx="8242200" cy="4920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990"/>
              <a:buNone/>
            </a:pPr>
            <a:r>
              <a:rPr lang="en-GB" sz="1900">
                <a:solidFill>
                  <a:srgbClr val="B45F06"/>
                </a:solidFill>
                <a:latin typeface="Times New Roman"/>
                <a:ea typeface="Times New Roman"/>
                <a:cs typeface="Times New Roman"/>
                <a:sym typeface="Times New Roman"/>
              </a:rPr>
              <a:t>Domain Introduction:</a:t>
            </a:r>
            <a:endParaRPr sz="1900">
              <a:solidFill>
                <a:srgbClr val="B45F06"/>
              </a:solidFill>
              <a:latin typeface="Times New Roman"/>
              <a:ea typeface="Times New Roman"/>
              <a:cs typeface="Times New Roman"/>
              <a:sym typeface="Times New Roman"/>
            </a:endParaRPr>
          </a:p>
        </p:txBody>
      </p:sp>
      <p:sp>
        <p:nvSpPr>
          <p:cNvPr id="183" name="Google Shape;183;p26"/>
          <p:cNvSpPr txBox="1"/>
          <p:nvPr>
            <p:ph idx="4294967295" type="title"/>
          </p:nvPr>
        </p:nvSpPr>
        <p:spPr>
          <a:xfrm>
            <a:off x="450350" y="1730575"/>
            <a:ext cx="8375700" cy="1612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990"/>
              <a:buNone/>
            </a:pPr>
            <a:r>
              <a:rPr b="1" lang="en-GB" sz="1600">
                <a:solidFill>
                  <a:srgbClr val="000000"/>
                </a:solidFill>
                <a:latin typeface="Times New Roman"/>
                <a:ea typeface="Times New Roman"/>
                <a:cs typeface="Times New Roman"/>
                <a:sym typeface="Times New Roman"/>
              </a:rPr>
              <a:t>Deep Learning:</a:t>
            </a:r>
            <a:endParaRPr b="1" sz="1600">
              <a:solidFill>
                <a:srgbClr val="000000"/>
              </a:solidFill>
              <a:latin typeface="Times New Roman"/>
              <a:ea typeface="Times New Roman"/>
              <a:cs typeface="Times New Roman"/>
              <a:sym typeface="Times New Roman"/>
            </a:endParaRPr>
          </a:p>
          <a:p>
            <a:pPr indent="-330200" lvl="0" marL="457200" rtl="0" algn="just">
              <a:lnSpc>
                <a:spcPct val="115000"/>
              </a:lnSpc>
              <a:spcBef>
                <a:spcPts val="0"/>
              </a:spcBef>
              <a:spcAft>
                <a:spcPts val="0"/>
              </a:spcAft>
              <a:buClr>
                <a:srgbClr val="000000"/>
              </a:buClr>
              <a:buSzPts val="1600"/>
              <a:buFont typeface="Times New Roman"/>
              <a:buChar char="●"/>
            </a:pPr>
            <a:r>
              <a:rPr lang="en-GB" sz="1600">
                <a:solidFill>
                  <a:srgbClr val="000000"/>
                </a:solidFill>
                <a:latin typeface="Times New Roman"/>
                <a:ea typeface="Times New Roman"/>
                <a:cs typeface="Times New Roman"/>
                <a:sym typeface="Times New Roman"/>
              </a:rPr>
              <a:t>Deep learning is a subset of machine learning that employs neural networks with multiple layers to autonomously learn and extract intricate patterns from vast amounts of data.</a:t>
            </a:r>
            <a:endParaRPr sz="1600">
              <a:solidFill>
                <a:srgbClr val="000000"/>
              </a:solidFill>
              <a:latin typeface="Times New Roman"/>
              <a:ea typeface="Times New Roman"/>
              <a:cs typeface="Times New Roman"/>
              <a:sym typeface="Times New Roman"/>
            </a:endParaRPr>
          </a:p>
          <a:p>
            <a:pPr indent="-330200" lvl="0" marL="457200" rtl="0" algn="just">
              <a:lnSpc>
                <a:spcPct val="115000"/>
              </a:lnSpc>
              <a:spcBef>
                <a:spcPts val="0"/>
              </a:spcBef>
              <a:spcAft>
                <a:spcPts val="0"/>
              </a:spcAft>
              <a:buClr>
                <a:srgbClr val="000000"/>
              </a:buClr>
              <a:buSzPts val="1600"/>
              <a:buFont typeface="Times New Roman"/>
              <a:buChar char="●"/>
            </a:pPr>
            <a:r>
              <a:rPr lang="en-GB" sz="1600">
                <a:solidFill>
                  <a:srgbClr val="000000"/>
                </a:solidFill>
                <a:latin typeface="Times New Roman"/>
                <a:ea typeface="Times New Roman"/>
                <a:cs typeface="Times New Roman"/>
                <a:sym typeface="Times New Roman"/>
              </a:rPr>
              <a:t>LSTM model is used in this use case to deduce a  pattern from temporal order of keypoints extracted from sequential frames of action(i.e. sign language) input / video input.</a:t>
            </a:r>
            <a:endParaRPr sz="16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5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990"/>
              <a:buNone/>
            </a:pPr>
            <a:r>
              <a:t/>
            </a:r>
            <a:endParaRPr sz="15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SzPts val="990"/>
              <a:buNone/>
            </a:pPr>
            <a:r>
              <a:t/>
            </a:r>
            <a:endParaRPr b="1" sz="1500">
              <a:solidFill>
                <a:srgbClr val="000000"/>
              </a:solidFill>
              <a:latin typeface="Times New Roman"/>
              <a:ea typeface="Times New Roman"/>
              <a:cs typeface="Times New Roman"/>
              <a:sym typeface="Times New Roman"/>
            </a:endParaRPr>
          </a:p>
        </p:txBody>
      </p:sp>
      <p:sp>
        <p:nvSpPr>
          <p:cNvPr id="184" name="Google Shape;184;p26"/>
          <p:cNvSpPr txBox="1"/>
          <p:nvPr>
            <p:ph idx="4294967295" type="title"/>
          </p:nvPr>
        </p:nvSpPr>
        <p:spPr>
          <a:xfrm>
            <a:off x="450350" y="3232700"/>
            <a:ext cx="8375700" cy="1462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990"/>
              <a:buNone/>
            </a:pPr>
            <a:r>
              <a:rPr b="1" lang="en-GB" sz="1600">
                <a:solidFill>
                  <a:srgbClr val="000000"/>
                </a:solidFill>
                <a:latin typeface="Times New Roman"/>
                <a:ea typeface="Times New Roman"/>
                <a:cs typeface="Times New Roman"/>
                <a:sym typeface="Times New Roman"/>
              </a:rPr>
              <a:t>Natural Language Processing:</a:t>
            </a:r>
            <a:endParaRPr b="1" sz="1600">
              <a:solidFill>
                <a:srgbClr val="000000"/>
              </a:solidFill>
              <a:latin typeface="Times New Roman"/>
              <a:ea typeface="Times New Roman"/>
              <a:cs typeface="Times New Roman"/>
              <a:sym typeface="Times New Roman"/>
            </a:endParaRPr>
          </a:p>
          <a:p>
            <a:pPr indent="-330200" lvl="0" marL="457200" rtl="0" algn="just">
              <a:lnSpc>
                <a:spcPct val="115000"/>
              </a:lnSpc>
              <a:spcBef>
                <a:spcPts val="0"/>
              </a:spcBef>
              <a:spcAft>
                <a:spcPts val="0"/>
              </a:spcAft>
              <a:buClr>
                <a:srgbClr val="000000"/>
              </a:buClr>
              <a:buSzPts val="1600"/>
              <a:buFont typeface="Times New Roman"/>
              <a:buChar char="●"/>
            </a:pPr>
            <a:r>
              <a:rPr lang="en-GB" sz="1600">
                <a:solidFill>
                  <a:srgbClr val="000000"/>
                </a:solidFill>
                <a:latin typeface="Times New Roman"/>
                <a:ea typeface="Times New Roman"/>
                <a:cs typeface="Times New Roman"/>
                <a:sym typeface="Times New Roman"/>
              </a:rPr>
              <a:t>NLP is a branch of AI that focuses on the interaction between computers and human language.</a:t>
            </a:r>
            <a:endParaRPr sz="1600">
              <a:solidFill>
                <a:srgbClr val="000000"/>
              </a:solidFill>
              <a:latin typeface="Times New Roman"/>
              <a:ea typeface="Times New Roman"/>
              <a:cs typeface="Times New Roman"/>
              <a:sym typeface="Times New Roman"/>
            </a:endParaRPr>
          </a:p>
          <a:p>
            <a:pPr indent="-330200" lvl="0" marL="457200" rtl="0" algn="just">
              <a:lnSpc>
                <a:spcPct val="115000"/>
              </a:lnSpc>
              <a:spcBef>
                <a:spcPts val="0"/>
              </a:spcBef>
              <a:spcAft>
                <a:spcPts val="0"/>
              </a:spcAft>
              <a:buClr>
                <a:srgbClr val="000000"/>
              </a:buClr>
              <a:buSzPts val="1600"/>
              <a:buFont typeface="Times New Roman"/>
              <a:buChar char="●"/>
            </a:pPr>
            <a:r>
              <a:rPr lang="en-GB" sz="1600">
                <a:solidFill>
                  <a:srgbClr val="000000"/>
                </a:solidFill>
                <a:latin typeface="Times New Roman"/>
                <a:ea typeface="Times New Roman"/>
                <a:cs typeface="Times New Roman"/>
                <a:sym typeface="Times New Roman"/>
              </a:rPr>
              <a:t>In this use case, NLP is used to convert the resultant  output action text to speech, so that non-sign language speakers can understand more easily in a live video stream mode of communication.</a:t>
            </a:r>
            <a:endParaRPr sz="16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990"/>
              <a:buNone/>
            </a:pPr>
            <a:r>
              <a:t/>
            </a:r>
            <a:endParaRPr b="1" sz="15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SzPts val="990"/>
              <a:buNone/>
            </a:pPr>
            <a:r>
              <a:t/>
            </a:r>
            <a:endParaRPr b="1" sz="1500">
              <a:solidFill>
                <a:srgbClr val="000000"/>
              </a:solidFill>
              <a:latin typeface="Times New Roman"/>
              <a:ea typeface="Times New Roman"/>
              <a:cs typeface="Times New Roman"/>
              <a:sym typeface="Times New Roman"/>
            </a:endParaRPr>
          </a:p>
        </p:txBody>
      </p:sp>
      <p:sp>
        <p:nvSpPr>
          <p:cNvPr id="185" name="Google Shape;185;p26"/>
          <p:cNvSpPr txBox="1"/>
          <p:nvPr>
            <p:ph idx="4294967295" type="title"/>
          </p:nvPr>
        </p:nvSpPr>
        <p:spPr>
          <a:xfrm>
            <a:off x="451350" y="784375"/>
            <a:ext cx="8241300" cy="946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990"/>
              <a:buNone/>
            </a:pPr>
            <a:r>
              <a:rPr b="1" lang="en-GB" sz="1600">
                <a:solidFill>
                  <a:srgbClr val="000000"/>
                </a:solidFill>
                <a:latin typeface="Times New Roman"/>
                <a:ea typeface="Times New Roman"/>
                <a:cs typeface="Times New Roman"/>
                <a:sym typeface="Times New Roman"/>
              </a:rPr>
              <a:t>Sign Language:</a:t>
            </a:r>
            <a:endParaRPr b="1" sz="1600">
              <a:solidFill>
                <a:srgbClr val="000000"/>
              </a:solidFill>
              <a:latin typeface="Times New Roman"/>
              <a:ea typeface="Times New Roman"/>
              <a:cs typeface="Times New Roman"/>
              <a:sym typeface="Times New Roman"/>
            </a:endParaRPr>
          </a:p>
          <a:p>
            <a:pPr indent="-330200" lvl="0" marL="457200" rtl="0" algn="just">
              <a:lnSpc>
                <a:spcPct val="115000"/>
              </a:lnSpc>
              <a:spcBef>
                <a:spcPts val="0"/>
              </a:spcBef>
              <a:spcAft>
                <a:spcPts val="0"/>
              </a:spcAft>
              <a:buClr>
                <a:srgbClr val="000000"/>
              </a:buClr>
              <a:buSzPts val="1600"/>
              <a:buFont typeface="Times New Roman"/>
              <a:buChar char="●"/>
            </a:pPr>
            <a:r>
              <a:rPr lang="en-GB" sz="1600">
                <a:solidFill>
                  <a:srgbClr val="000000"/>
                </a:solidFill>
                <a:latin typeface="Times New Roman"/>
                <a:ea typeface="Times New Roman"/>
                <a:cs typeface="Times New Roman"/>
                <a:sym typeface="Times New Roman"/>
              </a:rPr>
              <a:t>Sign language is a non-verbal communication method using gestures, facial expressions, and body language used mostly by deaf and dumb community.</a:t>
            </a:r>
            <a:endParaRPr sz="16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990"/>
              <a:buNone/>
            </a:pPr>
            <a:r>
              <a:t/>
            </a:r>
            <a:endParaRPr sz="1500">
              <a:solidFill>
                <a:srgbClr val="000000"/>
              </a:solidFill>
              <a:latin typeface="Times New Roman"/>
              <a:ea typeface="Times New Roman"/>
              <a:cs typeface="Times New Roman"/>
              <a:sym typeface="Times New Roman"/>
            </a:endParaRPr>
          </a:p>
          <a:p>
            <a:pPr indent="0" lvl="0" marL="0" rtl="0" algn="just">
              <a:lnSpc>
                <a:spcPct val="100000"/>
              </a:lnSpc>
              <a:spcBef>
                <a:spcPts val="0"/>
              </a:spcBef>
              <a:spcAft>
                <a:spcPts val="0"/>
              </a:spcAft>
              <a:buSzPts val="990"/>
              <a:buNone/>
            </a:pPr>
            <a:r>
              <a:t/>
            </a:r>
            <a:endParaRPr b="1" sz="1500">
              <a:solidFill>
                <a:srgbClr val="000000"/>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8" name="Shape 298"/>
        <p:cNvGrpSpPr/>
        <p:nvPr/>
      </p:nvGrpSpPr>
      <p:grpSpPr>
        <a:xfrm>
          <a:off x="0" y="0"/>
          <a:ext cx="0" cy="0"/>
          <a:chOff x="0" y="0"/>
          <a:chExt cx="0" cy="0"/>
        </a:xfrm>
      </p:grpSpPr>
      <p:sp>
        <p:nvSpPr>
          <p:cNvPr id="299" name="Google Shape;299;p44"/>
          <p:cNvSpPr txBox="1"/>
          <p:nvPr/>
        </p:nvSpPr>
        <p:spPr>
          <a:xfrm>
            <a:off x="1751025" y="2062950"/>
            <a:ext cx="51168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0" i="0" lang="en-GB" sz="3000" u="none" cap="none" strike="noStrike">
                <a:solidFill>
                  <a:schemeClr val="lt1"/>
                </a:solidFill>
                <a:latin typeface="Times New Roman"/>
                <a:ea typeface="Times New Roman"/>
                <a:cs typeface="Times New Roman"/>
                <a:sym typeface="Times New Roman"/>
              </a:rPr>
              <a:t>Thank You</a:t>
            </a:r>
            <a:endParaRPr b="0" i="0" sz="30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9" name="Shape 189"/>
        <p:cNvGrpSpPr/>
        <p:nvPr/>
      </p:nvGrpSpPr>
      <p:grpSpPr>
        <a:xfrm>
          <a:off x="0" y="0"/>
          <a:ext cx="0" cy="0"/>
          <a:chOff x="0" y="0"/>
          <a:chExt cx="0" cy="0"/>
        </a:xfrm>
      </p:grpSpPr>
      <p:sp>
        <p:nvSpPr>
          <p:cNvPr id="190" name="Google Shape;190;p27"/>
          <p:cNvSpPr txBox="1"/>
          <p:nvPr>
            <p:ph type="title"/>
          </p:nvPr>
        </p:nvSpPr>
        <p:spPr>
          <a:xfrm>
            <a:off x="334775" y="406525"/>
            <a:ext cx="8358000" cy="419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GB" sz="1900">
                <a:solidFill>
                  <a:srgbClr val="B45F06"/>
                </a:solidFill>
                <a:latin typeface="Times New Roman"/>
                <a:ea typeface="Times New Roman"/>
                <a:cs typeface="Times New Roman"/>
                <a:sym typeface="Times New Roman"/>
              </a:rPr>
              <a:t>Challenges and Problem Statement:</a:t>
            </a:r>
            <a:endParaRPr sz="1900">
              <a:solidFill>
                <a:srgbClr val="B45F06"/>
              </a:solidFill>
              <a:latin typeface="Times New Roman"/>
              <a:ea typeface="Times New Roman"/>
              <a:cs typeface="Times New Roman"/>
              <a:sym typeface="Times New Roman"/>
            </a:endParaRPr>
          </a:p>
        </p:txBody>
      </p:sp>
      <p:sp>
        <p:nvSpPr>
          <p:cNvPr id="191" name="Google Shape;191;p27"/>
          <p:cNvSpPr txBox="1"/>
          <p:nvPr>
            <p:ph idx="1" type="body"/>
          </p:nvPr>
        </p:nvSpPr>
        <p:spPr>
          <a:xfrm>
            <a:off x="246475" y="825625"/>
            <a:ext cx="8610000" cy="3601500"/>
          </a:xfrm>
          <a:prstGeom prst="rect">
            <a:avLst/>
          </a:prstGeom>
          <a:noFill/>
          <a:ln>
            <a:noFill/>
          </a:ln>
        </p:spPr>
        <p:txBody>
          <a:bodyPr anchorCtr="0" anchor="t" bIns="91425" lIns="91425" spcFirstLastPara="1" rIns="91425" wrap="square" tIns="91425">
            <a:noAutofit/>
          </a:bodyPr>
          <a:lstStyle/>
          <a:p>
            <a:pPr indent="-342900" lvl="0" marL="457200" rtl="0" algn="just">
              <a:lnSpc>
                <a:spcPct val="150000"/>
              </a:lnSpc>
              <a:spcBef>
                <a:spcPts val="0"/>
              </a:spcBef>
              <a:spcAft>
                <a:spcPts val="0"/>
              </a:spcAft>
              <a:buClr>
                <a:srgbClr val="000000"/>
              </a:buClr>
              <a:buSzPts val="1800"/>
              <a:buFont typeface="Times New Roman"/>
              <a:buChar char="●"/>
            </a:pPr>
            <a:r>
              <a:rPr lang="en-GB" sz="1700">
                <a:solidFill>
                  <a:srgbClr val="000000"/>
                </a:solidFill>
                <a:latin typeface="Times New Roman"/>
                <a:ea typeface="Times New Roman"/>
                <a:cs typeface="Times New Roman"/>
                <a:sym typeface="Times New Roman"/>
              </a:rPr>
              <a:t>Deaf and dumb individuals face difficulty expressing themselves through conventional spoken language, limiting their means of communication.</a:t>
            </a:r>
            <a:endParaRPr/>
          </a:p>
          <a:p>
            <a:pPr indent="-342900" lvl="0" marL="457200" rtl="0" algn="just">
              <a:lnSpc>
                <a:spcPct val="150000"/>
              </a:lnSpc>
              <a:spcBef>
                <a:spcPts val="0"/>
              </a:spcBef>
              <a:spcAft>
                <a:spcPts val="0"/>
              </a:spcAft>
              <a:buClr>
                <a:srgbClr val="000000"/>
              </a:buClr>
              <a:buSzPts val="1800"/>
              <a:buFont typeface="Times New Roman"/>
              <a:buChar char="●"/>
            </a:pPr>
            <a:r>
              <a:rPr lang="en-GB" sz="1700">
                <a:solidFill>
                  <a:srgbClr val="000000"/>
                </a:solidFill>
                <a:latin typeface="Times New Roman"/>
                <a:ea typeface="Times New Roman"/>
                <a:cs typeface="Times New Roman"/>
                <a:sym typeface="Times New Roman"/>
              </a:rPr>
              <a:t>The absence of audible communication makes it difficult for them to fully understand what others are saying, leading to communication gaps and may also experience social isolation, impacting their overall quality of life.</a:t>
            </a:r>
            <a:endParaRPr/>
          </a:p>
          <a:p>
            <a:pPr indent="-336550" lvl="0" marL="457200" rtl="0" algn="just">
              <a:lnSpc>
                <a:spcPct val="150000"/>
              </a:lnSpc>
              <a:spcBef>
                <a:spcPts val="0"/>
              </a:spcBef>
              <a:spcAft>
                <a:spcPts val="0"/>
              </a:spcAft>
              <a:buClr>
                <a:srgbClr val="000000"/>
              </a:buClr>
              <a:buSzPts val="1700"/>
              <a:buFont typeface="Times New Roman"/>
              <a:buChar char="●"/>
            </a:pPr>
            <a:r>
              <a:rPr b="1" lang="en-GB" sz="1700">
                <a:latin typeface="Times New Roman"/>
                <a:ea typeface="Times New Roman"/>
                <a:cs typeface="Times New Roman"/>
                <a:sym typeface="Times New Roman"/>
              </a:rPr>
              <a:t>Problem Statement</a:t>
            </a:r>
            <a:r>
              <a:rPr lang="en-GB" sz="1700"/>
              <a:t>: </a:t>
            </a:r>
            <a:r>
              <a:rPr lang="en-GB" sz="1700">
                <a:solidFill>
                  <a:srgbClr val="222222"/>
                </a:solidFill>
                <a:latin typeface="Times New Roman"/>
                <a:ea typeface="Times New Roman"/>
                <a:cs typeface="Times New Roman"/>
                <a:sym typeface="Times New Roman"/>
              </a:rPr>
              <a:t>Develop a sign language action detection system that interprets dynamic hand gestures and body movements of individuals with hearing impairments in live video stream and automates translation of sign language into text or spoken language t</a:t>
            </a:r>
            <a:r>
              <a:rPr lang="en-GB" sz="1700">
                <a:solidFill>
                  <a:srgbClr val="222222"/>
                </a:solidFill>
                <a:latin typeface="Times New Roman"/>
                <a:ea typeface="Times New Roman"/>
                <a:cs typeface="Times New Roman"/>
                <a:sym typeface="Times New Roman"/>
              </a:rPr>
              <a:t>o facilitate seamless communication</a:t>
            </a:r>
            <a:r>
              <a:rPr lang="en-GB" sz="1700">
                <a:solidFill>
                  <a:srgbClr val="222222"/>
                </a:solidFill>
                <a:latin typeface="Times New Roman"/>
                <a:ea typeface="Times New Roman"/>
                <a:cs typeface="Times New Roman"/>
                <a:sym typeface="Times New Roman"/>
              </a:rPr>
              <a:t>.</a:t>
            </a:r>
            <a:endParaRPr sz="1700">
              <a:solidFill>
                <a:srgbClr val="222222"/>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5" name="Shape 195"/>
        <p:cNvGrpSpPr/>
        <p:nvPr/>
      </p:nvGrpSpPr>
      <p:grpSpPr>
        <a:xfrm>
          <a:off x="0" y="0"/>
          <a:ext cx="0" cy="0"/>
          <a:chOff x="0" y="0"/>
          <a:chExt cx="0" cy="0"/>
        </a:xfrm>
      </p:grpSpPr>
      <p:sp>
        <p:nvSpPr>
          <p:cNvPr id="196" name="Google Shape;196;p28"/>
          <p:cNvSpPr txBox="1"/>
          <p:nvPr>
            <p:ph idx="4294967295" type="title"/>
          </p:nvPr>
        </p:nvSpPr>
        <p:spPr>
          <a:xfrm>
            <a:off x="220475" y="361750"/>
            <a:ext cx="77523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1900">
                <a:latin typeface="Times New Roman"/>
                <a:ea typeface="Times New Roman"/>
                <a:cs typeface="Times New Roman"/>
                <a:sym typeface="Times New Roman"/>
              </a:rPr>
              <a:t>Existing Methodologies:</a:t>
            </a:r>
            <a:endParaRPr sz="1900">
              <a:latin typeface="Times New Roman"/>
              <a:ea typeface="Times New Roman"/>
              <a:cs typeface="Times New Roman"/>
              <a:sym typeface="Times New Roman"/>
            </a:endParaRPr>
          </a:p>
        </p:txBody>
      </p:sp>
      <p:pic>
        <p:nvPicPr>
          <p:cNvPr id="197" name="Google Shape;197;p28"/>
          <p:cNvPicPr preferRelativeResize="0"/>
          <p:nvPr/>
        </p:nvPicPr>
        <p:blipFill>
          <a:blip r:embed="rId3">
            <a:alphaModFix/>
          </a:blip>
          <a:stretch>
            <a:fillRect/>
          </a:stretch>
        </p:blipFill>
        <p:spPr>
          <a:xfrm>
            <a:off x="296675" y="938650"/>
            <a:ext cx="8547098" cy="34210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1" name="Shape 201"/>
        <p:cNvGrpSpPr/>
        <p:nvPr/>
      </p:nvGrpSpPr>
      <p:grpSpPr>
        <a:xfrm>
          <a:off x="0" y="0"/>
          <a:ext cx="0" cy="0"/>
          <a:chOff x="0" y="0"/>
          <a:chExt cx="0" cy="0"/>
        </a:xfrm>
      </p:grpSpPr>
      <p:sp>
        <p:nvSpPr>
          <p:cNvPr id="202" name="Google Shape;202;p29"/>
          <p:cNvSpPr txBox="1"/>
          <p:nvPr>
            <p:ph type="title"/>
          </p:nvPr>
        </p:nvSpPr>
        <p:spPr>
          <a:xfrm>
            <a:off x="296675" y="326250"/>
            <a:ext cx="8329200" cy="510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333"/>
              <a:buNone/>
            </a:pPr>
            <a:r>
              <a:rPr lang="en-GB" sz="1900">
                <a:latin typeface="Times New Roman"/>
                <a:ea typeface="Times New Roman"/>
                <a:cs typeface="Times New Roman"/>
                <a:sym typeface="Times New Roman"/>
              </a:rPr>
              <a:t>Proposed Methodologies:</a:t>
            </a:r>
            <a:endParaRPr sz="1900">
              <a:latin typeface="Times New Roman"/>
              <a:ea typeface="Times New Roman"/>
              <a:cs typeface="Times New Roman"/>
              <a:sym typeface="Times New Roman"/>
            </a:endParaRPr>
          </a:p>
        </p:txBody>
      </p:sp>
      <p:sp>
        <p:nvSpPr>
          <p:cNvPr id="203" name="Google Shape;203;p29"/>
          <p:cNvSpPr txBox="1"/>
          <p:nvPr>
            <p:ph idx="1" type="body"/>
          </p:nvPr>
        </p:nvSpPr>
        <p:spPr>
          <a:xfrm>
            <a:off x="156975" y="722250"/>
            <a:ext cx="8763000" cy="3984900"/>
          </a:xfrm>
          <a:prstGeom prst="rect">
            <a:avLst/>
          </a:prstGeom>
          <a:noFill/>
          <a:ln>
            <a:noFill/>
          </a:ln>
        </p:spPr>
        <p:txBody>
          <a:bodyPr anchorCtr="0" anchor="t" bIns="91425" lIns="91425" spcFirstLastPara="1" rIns="91425" wrap="square" tIns="91425">
            <a:noAutofit/>
          </a:bodyPr>
          <a:lstStyle/>
          <a:p>
            <a:pPr indent="0" lvl="0" marL="127000" rtl="0" algn="just">
              <a:lnSpc>
                <a:spcPct val="150000"/>
              </a:lnSpc>
              <a:spcBef>
                <a:spcPts val="0"/>
              </a:spcBef>
              <a:spcAft>
                <a:spcPts val="0"/>
              </a:spcAft>
              <a:buClr>
                <a:srgbClr val="000000"/>
              </a:buClr>
              <a:buSzPts val="1600"/>
              <a:buNone/>
            </a:pPr>
            <a:r>
              <a:rPr lang="en-GB" sz="1600">
                <a:solidFill>
                  <a:srgbClr val="000000"/>
                </a:solidFill>
                <a:latin typeface="Times New Roman"/>
                <a:ea typeface="Times New Roman"/>
                <a:cs typeface="Times New Roman"/>
                <a:sym typeface="Times New Roman"/>
              </a:rPr>
              <a:t>Our project aims to enhance communication for the deaf and dumb community by employing innovative methodologies that integrate advanced technologies. The proposed methodologies encompass the following key components:</a:t>
            </a:r>
            <a:endParaRPr sz="1600"/>
          </a:p>
          <a:p>
            <a:pPr indent="-285750" lvl="0" marL="412750" rtl="0" algn="just">
              <a:lnSpc>
                <a:spcPct val="150000"/>
              </a:lnSpc>
              <a:spcBef>
                <a:spcPts val="0"/>
              </a:spcBef>
              <a:spcAft>
                <a:spcPts val="0"/>
              </a:spcAft>
              <a:buClr>
                <a:srgbClr val="000000"/>
              </a:buClr>
              <a:buSzPts val="1600"/>
              <a:buChar char="●"/>
            </a:pPr>
            <a:r>
              <a:rPr lang="en-GB" sz="1600">
                <a:solidFill>
                  <a:srgbClr val="000000"/>
                </a:solidFill>
                <a:latin typeface="Times New Roman"/>
                <a:ea typeface="Times New Roman"/>
                <a:cs typeface="Times New Roman"/>
                <a:sym typeface="Times New Roman"/>
              </a:rPr>
              <a:t>Develop a robust LSTM model that excels in capturing temporal dependencies, enabling accurate detection and interpretation of intricate actions within sign language expressions.</a:t>
            </a:r>
            <a:endParaRPr sz="1600">
              <a:solidFill>
                <a:srgbClr val="000000"/>
              </a:solidFill>
              <a:latin typeface="Times New Roman"/>
              <a:ea typeface="Times New Roman"/>
              <a:cs typeface="Times New Roman"/>
              <a:sym typeface="Times New Roman"/>
            </a:endParaRPr>
          </a:p>
          <a:p>
            <a:pPr indent="-330200" lvl="0" marL="457200" rtl="0" algn="just">
              <a:lnSpc>
                <a:spcPct val="150000"/>
              </a:lnSpc>
              <a:spcBef>
                <a:spcPts val="0"/>
              </a:spcBef>
              <a:spcAft>
                <a:spcPts val="0"/>
              </a:spcAft>
              <a:buClr>
                <a:srgbClr val="000000"/>
              </a:buClr>
              <a:buSzPts val="1600"/>
              <a:buChar char="●"/>
            </a:pPr>
            <a:r>
              <a:rPr lang="en-GB" sz="1600">
                <a:solidFill>
                  <a:srgbClr val="000000"/>
                </a:solidFill>
                <a:latin typeface="Times New Roman"/>
                <a:ea typeface="Times New Roman"/>
                <a:cs typeface="Times New Roman"/>
                <a:sym typeface="Times New Roman"/>
              </a:rPr>
              <a:t>Implement a dynamic display system to visually represent the interpreted sign language.This system will enhance communication during virtual meetings and other interactive settings.</a:t>
            </a:r>
            <a:endParaRPr sz="1600">
              <a:solidFill>
                <a:srgbClr val="000000"/>
              </a:solidFill>
              <a:latin typeface="Times New Roman"/>
              <a:ea typeface="Times New Roman"/>
              <a:cs typeface="Times New Roman"/>
              <a:sym typeface="Times New Roman"/>
            </a:endParaRPr>
          </a:p>
          <a:p>
            <a:pPr indent="-330200" lvl="0" marL="457200" rtl="0" algn="just">
              <a:lnSpc>
                <a:spcPct val="150000"/>
              </a:lnSpc>
              <a:spcBef>
                <a:spcPts val="0"/>
              </a:spcBef>
              <a:spcAft>
                <a:spcPts val="0"/>
              </a:spcAft>
              <a:buClr>
                <a:srgbClr val="000000"/>
              </a:buClr>
              <a:buSzPts val="1600"/>
              <a:buChar char="●"/>
            </a:pPr>
            <a:r>
              <a:rPr lang="en-GB" sz="1600">
                <a:solidFill>
                  <a:srgbClr val="000000"/>
                </a:solidFill>
                <a:latin typeface="Times New Roman"/>
                <a:ea typeface="Times New Roman"/>
                <a:cs typeface="Times New Roman"/>
                <a:sym typeface="Times New Roman"/>
              </a:rPr>
              <a:t>Leverage NLP techniques to integrate voiceover capabilities seamlessly. This will allow the system to provide spoken representations of the interpreted sign language, enhancing accessibility for users who prefer auditory communication.</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txBox="1"/>
          <p:nvPr>
            <p:ph type="title"/>
          </p:nvPr>
        </p:nvSpPr>
        <p:spPr>
          <a:xfrm>
            <a:off x="311100" y="298250"/>
            <a:ext cx="76377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2000">
                <a:latin typeface="Times New Roman"/>
                <a:ea typeface="Times New Roman"/>
                <a:cs typeface="Times New Roman"/>
                <a:sym typeface="Times New Roman"/>
              </a:rPr>
              <a:t>Technology Stack:</a:t>
            </a:r>
            <a:endParaRPr sz="2000">
              <a:latin typeface="Times New Roman"/>
              <a:ea typeface="Times New Roman"/>
              <a:cs typeface="Times New Roman"/>
              <a:sym typeface="Times New Roman"/>
            </a:endParaRPr>
          </a:p>
        </p:txBody>
      </p:sp>
      <p:sp>
        <p:nvSpPr>
          <p:cNvPr id="209" name="Google Shape;209;p30"/>
          <p:cNvSpPr txBox="1"/>
          <p:nvPr/>
        </p:nvSpPr>
        <p:spPr>
          <a:xfrm>
            <a:off x="311100" y="725700"/>
            <a:ext cx="8390400" cy="4202100"/>
          </a:xfrm>
          <a:prstGeom prst="rect">
            <a:avLst/>
          </a:prstGeom>
          <a:noFill/>
          <a:ln>
            <a:noFill/>
          </a:ln>
        </p:spPr>
        <p:txBody>
          <a:bodyPr anchorCtr="0" anchor="t" bIns="91425" lIns="91425" spcFirstLastPara="1" rIns="91425" wrap="square" tIns="91425">
            <a:spAutoFit/>
          </a:bodyPr>
          <a:lstStyle/>
          <a:p>
            <a:pPr indent="-330200" lvl="0" marL="457200" rtl="0" algn="l">
              <a:lnSpc>
                <a:spcPct val="150000"/>
              </a:lnSpc>
              <a:spcBef>
                <a:spcPts val="0"/>
              </a:spcBef>
              <a:spcAft>
                <a:spcPts val="0"/>
              </a:spcAft>
              <a:buSzPts val="1600"/>
              <a:buFont typeface="Times New Roman"/>
              <a:buChar char="●"/>
            </a:pPr>
            <a:r>
              <a:rPr lang="en-GB" sz="1800">
                <a:latin typeface="Times New Roman"/>
                <a:ea typeface="Times New Roman"/>
                <a:cs typeface="Times New Roman"/>
                <a:sym typeface="Times New Roman"/>
              </a:rPr>
              <a:t>Python</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latin typeface="Times New Roman"/>
                <a:ea typeface="Times New Roman"/>
                <a:cs typeface="Times New Roman"/>
                <a:sym typeface="Times New Roman"/>
              </a:rPr>
              <a:t>- Used to perform overall actions and also used it for accessing the existing dependencies</a:t>
            </a:r>
            <a:endParaRPr sz="1800">
              <a:latin typeface="Times New Roman"/>
              <a:ea typeface="Times New Roman"/>
              <a:cs typeface="Times New Roman"/>
              <a:sym typeface="Times New Roman"/>
            </a:endParaRPr>
          </a:p>
          <a:p>
            <a:pPr indent="-330200" lvl="0" marL="457200" rtl="0" algn="l">
              <a:lnSpc>
                <a:spcPct val="150000"/>
              </a:lnSpc>
              <a:spcBef>
                <a:spcPts val="0"/>
              </a:spcBef>
              <a:spcAft>
                <a:spcPts val="0"/>
              </a:spcAft>
              <a:buSzPts val="1600"/>
              <a:buFont typeface="Times New Roman"/>
              <a:buChar char="●"/>
            </a:pPr>
            <a:r>
              <a:rPr lang="en-GB" sz="1800">
                <a:latin typeface="Times New Roman"/>
                <a:ea typeface="Times New Roman"/>
                <a:cs typeface="Times New Roman"/>
                <a:sym typeface="Times New Roman"/>
              </a:rPr>
              <a:t>OpenCV</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latin typeface="Times New Roman"/>
                <a:ea typeface="Times New Roman"/>
                <a:cs typeface="Times New Roman"/>
                <a:sym typeface="Times New Roman"/>
              </a:rPr>
              <a:t>- Used for capturing the gestures</a:t>
            </a:r>
            <a:endParaRPr sz="1800">
              <a:latin typeface="Times New Roman"/>
              <a:ea typeface="Times New Roman"/>
              <a:cs typeface="Times New Roman"/>
              <a:sym typeface="Times New Roman"/>
            </a:endParaRPr>
          </a:p>
          <a:p>
            <a:pPr indent="-330200" lvl="0" marL="457200" rtl="0" algn="l">
              <a:lnSpc>
                <a:spcPct val="150000"/>
              </a:lnSpc>
              <a:spcBef>
                <a:spcPts val="0"/>
              </a:spcBef>
              <a:spcAft>
                <a:spcPts val="0"/>
              </a:spcAft>
              <a:buSzPts val="1600"/>
              <a:buFont typeface="Times New Roman"/>
              <a:buChar char="●"/>
            </a:pPr>
            <a:r>
              <a:rPr lang="en-GB" sz="1800">
                <a:latin typeface="Times New Roman"/>
                <a:ea typeface="Times New Roman"/>
                <a:cs typeface="Times New Roman"/>
                <a:sym typeface="Times New Roman"/>
              </a:rPr>
              <a:t>MediaPipe</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latin typeface="Times New Roman"/>
                <a:ea typeface="Times New Roman"/>
                <a:cs typeface="Times New Roman"/>
                <a:sym typeface="Times New Roman"/>
              </a:rPr>
              <a:t>-Used to draw the landmarks on the image based on results obtained from mediapipe</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latin typeface="Times New Roman"/>
                <a:ea typeface="Times New Roman"/>
                <a:cs typeface="Times New Roman"/>
                <a:sym typeface="Times New Roman"/>
              </a:rPr>
              <a:t>holistic model</a:t>
            </a:r>
            <a:endParaRPr sz="1800">
              <a:latin typeface="Times New Roman"/>
              <a:ea typeface="Times New Roman"/>
              <a:cs typeface="Times New Roman"/>
              <a:sym typeface="Times New Roman"/>
            </a:endParaRPr>
          </a:p>
          <a:p>
            <a:pPr indent="-330200" lvl="0" marL="457200" rtl="0" algn="l">
              <a:lnSpc>
                <a:spcPct val="150000"/>
              </a:lnSpc>
              <a:spcBef>
                <a:spcPts val="0"/>
              </a:spcBef>
              <a:spcAft>
                <a:spcPts val="0"/>
              </a:spcAft>
              <a:buSzPts val="1600"/>
              <a:buFont typeface="Times New Roman"/>
              <a:buChar char="●"/>
            </a:pPr>
            <a:r>
              <a:rPr lang="en-GB" sz="1800">
                <a:latin typeface="Times New Roman"/>
                <a:ea typeface="Times New Roman"/>
                <a:cs typeface="Times New Roman"/>
                <a:sym typeface="Times New Roman"/>
              </a:rPr>
              <a:t>TensorFlow</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latin typeface="Times New Roman"/>
                <a:ea typeface="Times New Roman"/>
                <a:cs typeface="Times New Roman"/>
                <a:sym typeface="Times New Roman"/>
              </a:rPr>
              <a:t>- Used for model building i.e building customized layers</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GB" sz="1800">
                <a:latin typeface="Times New Roman"/>
                <a:ea typeface="Times New Roman"/>
                <a:cs typeface="Times New Roman"/>
                <a:sym typeface="Times New Roman"/>
              </a:rPr>
              <a:t>- Used for model compilation and model training</a:t>
            </a:r>
            <a:endParaRPr sz="18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3" name="Shape 213"/>
        <p:cNvGrpSpPr/>
        <p:nvPr/>
      </p:nvGrpSpPr>
      <p:grpSpPr>
        <a:xfrm>
          <a:off x="0" y="0"/>
          <a:ext cx="0" cy="0"/>
          <a:chOff x="0" y="0"/>
          <a:chExt cx="0" cy="0"/>
        </a:xfrm>
      </p:grpSpPr>
      <p:sp>
        <p:nvSpPr>
          <p:cNvPr id="214" name="Google Shape;214;p31"/>
          <p:cNvSpPr txBox="1"/>
          <p:nvPr>
            <p:ph type="title"/>
          </p:nvPr>
        </p:nvSpPr>
        <p:spPr>
          <a:xfrm>
            <a:off x="311100" y="298250"/>
            <a:ext cx="76377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1900">
                <a:latin typeface="Times New Roman"/>
                <a:ea typeface="Times New Roman"/>
                <a:cs typeface="Times New Roman"/>
                <a:sym typeface="Times New Roman"/>
              </a:rPr>
              <a:t>Module Structure:</a:t>
            </a:r>
            <a:endParaRPr sz="1900">
              <a:latin typeface="Times New Roman"/>
              <a:ea typeface="Times New Roman"/>
              <a:cs typeface="Times New Roman"/>
              <a:sym typeface="Times New Roman"/>
            </a:endParaRPr>
          </a:p>
        </p:txBody>
      </p:sp>
      <p:sp>
        <p:nvSpPr>
          <p:cNvPr id="215" name="Google Shape;215;p31"/>
          <p:cNvSpPr txBox="1"/>
          <p:nvPr/>
        </p:nvSpPr>
        <p:spPr>
          <a:xfrm>
            <a:off x="311100" y="694200"/>
            <a:ext cx="8521800" cy="4194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GB" sz="1700">
                <a:latin typeface="Times New Roman"/>
                <a:ea typeface="Times New Roman"/>
                <a:cs typeface="Times New Roman"/>
                <a:sym typeface="Times New Roman"/>
              </a:rPr>
              <a:t>Capture gesture</a:t>
            </a:r>
            <a:endParaRPr b="1" sz="1700">
              <a:latin typeface="Times New Roman"/>
              <a:ea typeface="Times New Roman"/>
              <a:cs typeface="Times New Roman"/>
              <a:sym typeface="Times New Roman"/>
            </a:endParaRPr>
          </a:p>
          <a:p>
            <a:pPr indent="-330200" lvl="0" marL="457200" rtl="0" algn="just">
              <a:lnSpc>
                <a:spcPct val="150000"/>
              </a:lnSpc>
              <a:spcBef>
                <a:spcPts val="0"/>
              </a:spcBef>
              <a:spcAft>
                <a:spcPts val="0"/>
              </a:spcAft>
              <a:buClr>
                <a:schemeClr val="dk2"/>
              </a:buClr>
              <a:buSzPts val="1600"/>
              <a:buFont typeface="Calibri"/>
              <a:buChar char="●"/>
            </a:pPr>
            <a:r>
              <a:rPr lang="en-GB" sz="1600">
                <a:latin typeface="Times New Roman"/>
                <a:ea typeface="Times New Roman"/>
                <a:cs typeface="Times New Roman"/>
                <a:sym typeface="Times New Roman"/>
              </a:rPr>
              <a:t>Capturing the gestures in the form of images using opencv</a:t>
            </a:r>
            <a:endParaRPr sz="160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b="1" lang="en-GB" sz="1700">
                <a:latin typeface="Times New Roman"/>
                <a:ea typeface="Times New Roman"/>
                <a:cs typeface="Times New Roman"/>
                <a:sym typeface="Times New Roman"/>
              </a:rPr>
              <a:t>Train the model</a:t>
            </a:r>
            <a:endParaRPr sz="1300"/>
          </a:p>
          <a:p>
            <a:pPr indent="-330200" lvl="0" marL="457200" rtl="0" algn="just">
              <a:lnSpc>
                <a:spcPct val="150000"/>
              </a:lnSpc>
              <a:spcBef>
                <a:spcPts val="0"/>
              </a:spcBef>
              <a:spcAft>
                <a:spcPts val="0"/>
              </a:spcAft>
              <a:buSzPts val="1600"/>
              <a:buFont typeface="Times New Roman"/>
              <a:buChar char="●"/>
            </a:pPr>
            <a:r>
              <a:rPr lang="en-GB" sz="1600">
                <a:latin typeface="Times New Roman"/>
                <a:ea typeface="Times New Roman"/>
                <a:cs typeface="Times New Roman"/>
                <a:sym typeface="Times New Roman"/>
              </a:rPr>
              <a:t>The captured frames are converted to RGB format and then face, hand </a:t>
            </a:r>
            <a:r>
              <a:rPr lang="en-GB" sz="1600">
                <a:latin typeface="Times New Roman"/>
                <a:ea typeface="Times New Roman"/>
                <a:cs typeface="Times New Roman"/>
                <a:sym typeface="Times New Roman"/>
              </a:rPr>
              <a:t>landmarks</a:t>
            </a:r>
            <a:r>
              <a:rPr lang="en-GB" sz="1600">
                <a:latin typeface="Times New Roman"/>
                <a:ea typeface="Times New Roman"/>
                <a:cs typeface="Times New Roman"/>
                <a:sym typeface="Times New Roman"/>
              </a:rPr>
              <a:t> are extracted using mediapipe holistics.</a:t>
            </a:r>
            <a:endParaRPr sz="1600">
              <a:latin typeface="Times New Roman"/>
              <a:ea typeface="Times New Roman"/>
              <a:cs typeface="Times New Roman"/>
              <a:sym typeface="Times New Roman"/>
            </a:endParaRPr>
          </a:p>
          <a:p>
            <a:pPr indent="-330200" lvl="0" marL="457200" rtl="0" algn="just">
              <a:lnSpc>
                <a:spcPct val="150000"/>
              </a:lnSpc>
              <a:spcBef>
                <a:spcPts val="0"/>
              </a:spcBef>
              <a:spcAft>
                <a:spcPts val="0"/>
              </a:spcAft>
              <a:buSzPts val="1600"/>
              <a:buFont typeface="Times New Roman"/>
              <a:buChar char="●"/>
            </a:pPr>
            <a:r>
              <a:rPr lang="en-GB" sz="1600">
                <a:latin typeface="Times New Roman"/>
                <a:ea typeface="Times New Roman"/>
                <a:cs typeface="Times New Roman"/>
                <a:sym typeface="Times New Roman"/>
              </a:rPr>
              <a:t>This </a:t>
            </a:r>
            <a:r>
              <a:rPr lang="en-GB" sz="1600">
                <a:latin typeface="Times New Roman"/>
                <a:ea typeface="Times New Roman"/>
                <a:cs typeface="Times New Roman"/>
                <a:sym typeface="Times New Roman"/>
              </a:rPr>
              <a:t>data is in numpy array format, it is preprocessed for maintaining uniform dimensions.</a:t>
            </a:r>
            <a:endParaRPr sz="1600">
              <a:latin typeface="Times New Roman"/>
              <a:ea typeface="Times New Roman"/>
              <a:cs typeface="Times New Roman"/>
              <a:sym typeface="Times New Roman"/>
            </a:endParaRPr>
          </a:p>
          <a:p>
            <a:pPr indent="-330200" lvl="0" marL="457200" rtl="0" algn="just">
              <a:lnSpc>
                <a:spcPct val="150000"/>
              </a:lnSpc>
              <a:spcBef>
                <a:spcPts val="0"/>
              </a:spcBef>
              <a:spcAft>
                <a:spcPts val="0"/>
              </a:spcAft>
              <a:buSzPts val="1600"/>
              <a:buFont typeface="Times New Roman"/>
              <a:buChar char="●"/>
            </a:pPr>
            <a:r>
              <a:rPr lang="en-GB" sz="1600">
                <a:latin typeface="Times New Roman"/>
                <a:ea typeface="Times New Roman"/>
                <a:cs typeface="Times New Roman"/>
                <a:sym typeface="Times New Roman"/>
              </a:rPr>
              <a:t>The processed landmark data is passed as input to the TensorFlow pre-trained model for classification.</a:t>
            </a:r>
            <a:endParaRPr sz="160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b="1" lang="en-GB" sz="1700">
                <a:latin typeface="Times New Roman"/>
                <a:ea typeface="Times New Roman"/>
                <a:cs typeface="Times New Roman"/>
                <a:sym typeface="Times New Roman"/>
              </a:rPr>
              <a:t>Predict gesture and </a:t>
            </a:r>
            <a:r>
              <a:rPr b="1" lang="en-GB" sz="1700">
                <a:latin typeface="Times New Roman"/>
                <a:ea typeface="Times New Roman"/>
                <a:cs typeface="Times New Roman"/>
                <a:sym typeface="Times New Roman"/>
              </a:rPr>
              <a:t>Perform action</a:t>
            </a:r>
            <a:endParaRPr b="1" sz="1700">
              <a:latin typeface="Times New Roman"/>
              <a:ea typeface="Times New Roman"/>
              <a:cs typeface="Times New Roman"/>
              <a:sym typeface="Times New Roman"/>
            </a:endParaRPr>
          </a:p>
          <a:p>
            <a:pPr indent="-330200" lvl="0" marL="457200" rtl="0" algn="just">
              <a:lnSpc>
                <a:spcPct val="150000"/>
              </a:lnSpc>
              <a:spcBef>
                <a:spcPts val="0"/>
              </a:spcBef>
              <a:spcAft>
                <a:spcPts val="0"/>
              </a:spcAft>
              <a:buSzPts val="1600"/>
              <a:buFont typeface="Times New Roman"/>
              <a:buChar char="●"/>
            </a:pPr>
            <a:r>
              <a:rPr lang="en-GB" sz="1600">
                <a:latin typeface="Times New Roman"/>
                <a:ea typeface="Times New Roman"/>
                <a:cs typeface="Times New Roman"/>
                <a:sym typeface="Times New Roman"/>
              </a:rPr>
              <a:t>After predicting the gesture by the model, the result is shown in the form of text and voice over is added to predicted result.</a:t>
            </a:r>
            <a:endParaRPr sz="16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9" name="Shape 219"/>
        <p:cNvGrpSpPr/>
        <p:nvPr/>
      </p:nvGrpSpPr>
      <p:grpSpPr>
        <a:xfrm>
          <a:off x="0" y="0"/>
          <a:ext cx="0" cy="0"/>
          <a:chOff x="0" y="0"/>
          <a:chExt cx="0" cy="0"/>
        </a:xfrm>
      </p:grpSpPr>
      <p:sp>
        <p:nvSpPr>
          <p:cNvPr id="220" name="Google Shape;220;p32"/>
          <p:cNvSpPr txBox="1"/>
          <p:nvPr>
            <p:ph type="title"/>
          </p:nvPr>
        </p:nvSpPr>
        <p:spPr>
          <a:xfrm>
            <a:off x="436225" y="361750"/>
            <a:ext cx="7536300" cy="5769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3000"/>
              <a:buNone/>
            </a:pPr>
            <a:r>
              <a:rPr lang="en-GB" sz="1900">
                <a:latin typeface="Times New Roman"/>
                <a:ea typeface="Times New Roman"/>
                <a:cs typeface="Times New Roman"/>
                <a:sym typeface="Times New Roman"/>
              </a:rPr>
              <a:t>Usecase Diagram:</a:t>
            </a:r>
            <a:endParaRPr sz="1900">
              <a:latin typeface="Times New Roman"/>
              <a:ea typeface="Times New Roman"/>
              <a:cs typeface="Times New Roman"/>
              <a:sym typeface="Times New Roman"/>
            </a:endParaRPr>
          </a:p>
        </p:txBody>
      </p:sp>
      <p:pic>
        <p:nvPicPr>
          <p:cNvPr id="221" name="Google Shape;221;p32"/>
          <p:cNvPicPr preferRelativeResize="0"/>
          <p:nvPr/>
        </p:nvPicPr>
        <p:blipFill>
          <a:blip r:embed="rId3">
            <a:alphaModFix/>
          </a:blip>
          <a:stretch>
            <a:fillRect/>
          </a:stretch>
        </p:blipFill>
        <p:spPr>
          <a:xfrm>
            <a:off x="1545075" y="785475"/>
            <a:ext cx="6034725" cy="4099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5" name="Shape 225"/>
        <p:cNvGrpSpPr/>
        <p:nvPr/>
      </p:nvGrpSpPr>
      <p:grpSpPr>
        <a:xfrm>
          <a:off x="0" y="0"/>
          <a:ext cx="0" cy="0"/>
          <a:chOff x="0" y="0"/>
          <a:chExt cx="0" cy="0"/>
        </a:xfrm>
      </p:grpSpPr>
      <p:sp>
        <p:nvSpPr>
          <p:cNvPr id="226" name="Google Shape;226;p33"/>
          <p:cNvSpPr txBox="1"/>
          <p:nvPr>
            <p:ph idx="1" type="body"/>
          </p:nvPr>
        </p:nvSpPr>
        <p:spPr>
          <a:xfrm>
            <a:off x="371098" y="282795"/>
            <a:ext cx="7415100" cy="605100"/>
          </a:xfrm>
          <a:prstGeom prst="rect">
            <a:avLst/>
          </a:prstGeom>
          <a:noFill/>
          <a:ln>
            <a:noFill/>
          </a:ln>
        </p:spPr>
        <p:txBody>
          <a:bodyPr anchorCtr="0" anchor="b" bIns="91425" lIns="91425" spcFirstLastPara="1" rIns="91425" wrap="square" tIns="91425">
            <a:normAutofit/>
          </a:bodyPr>
          <a:lstStyle/>
          <a:p>
            <a:pPr indent="0" lvl="0" marL="0" rtl="0" algn="l">
              <a:lnSpc>
                <a:spcPct val="115000"/>
              </a:lnSpc>
              <a:spcBef>
                <a:spcPts val="0"/>
              </a:spcBef>
              <a:spcAft>
                <a:spcPts val="0"/>
              </a:spcAft>
              <a:buSzPts val="1300"/>
              <a:buNone/>
            </a:pPr>
            <a:r>
              <a:rPr lang="en-GB" sz="1900">
                <a:solidFill>
                  <a:schemeClr val="lt1"/>
                </a:solidFill>
                <a:latin typeface="Times New Roman"/>
                <a:ea typeface="Times New Roman"/>
                <a:cs typeface="Times New Roman"/>
                <a:sym typeface="Times New Roman"/>
              </a:rPr>
              <a:t>System Architecture</a:t>
            </a:r>
            <a:r>
              <a:rPr lang="en-GB" sz="1900">
                <a:solidFill>
                  <a:schemeClr val="lt1"/>
                </a:solidFill>
                <a:latin typeface="Times New Roman"/>
                <a:ea typeface="Times New Roman"/>
                <a:cs typeface="Times New Roman"/>
                <a:sym typeface="Times New Roman"/>
              </a:rPr>
              <a:t>:</a:t>
            </a:r>
            <a:endParaRPr sz="1900">
              <a:solidFill>
                <a:schemeClr val="lt1"/>
              </a:solidFill>
              <a:latin typeface="Times New Roman"/>
              <a:ea typeface="Times New Roman"/>
              <a:cs typeface="Times New Roman"/>
              <a:sym typeface="Times New Roman"/>
            </a:endParaRPr>
          </a:p>
        </p:txBody>
      </p:sp>
      <p:pic>
        <p:nvPicPr>
          <p:cNvPr id="227" name="Google Shape;227;p33"/>
          <p:cNvPicPr preferRelativeResize="0"/>
          <p:nvPr/>
        </p:nvPicPr>
        <p:blipFill rotWithShape="1">
          <a:blip r:embed="rId3">
            <a:alphaModFix/>
          </a:blip>
          <a:srcRect b="0" l="0" r="0" t="0"/>
          <a:stretch/>
        </p:blipFill>
        <p:spPr>
          <a:xfrm>
            <a:off x="499028" y="931793"/>
            <a:ext cx="7867650" cy="327991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